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75.jpg" ContentType="image/gif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40"/>
  </p:notesMasterIdLst>
  <p:sldIdLst>
    <p:sldId id="256" r:id="rId3"/>
    <p:sldId id="288" r:id="rId4"/>
    <p:sldId id="700" r:id="rId5"/>
    <p:sldId id="1747" r:id="rId6"/>
    <p:sldId id="1748" r:id="rId7"/>
    <p:sldId id="1814" r:id="rId8"/>
    <p:sldId id="636" r:id="rId9"/>
    <p:sldId id="637" r:id="rId10"/>
    <p:sldId id="641" r:id="rId11"/>
    <p:sldId id="639" r:id="rId12"/>
    <p:sldId id="642" r:id="rId13"/>
    <p:sldId id="825" r:id="rId14"/>
    <p:sldId id="1801" r:id="rId15"/>
    <p:sldId id="1751" r:id="rId16"/>
    <p:sldId id="1746" r:id="rId17"/>
    <p:sldId id="1803" r:id="rId18"/>
    <p:sldId id="897" r:id="rId19"/>
    <p:sldId id="895" r:id="rId20"/>
    <p:sldId id="896" r:id="rId21"/>
    <p:sldId id="1804" r:id="rId22"/>
    <p:sldId id="1805" r:id="rId23"/>
    <p:sldId id="1806" r:id="rId24"/>
    <p:sldId id="1807" r:id="rId25"/>
    <p:sldId id="1808" r:id="rId26"/>
    <p:sldId id="258" r:id="rId27"/>
    <p:sldId id="259" r:id="rId28"/>
    <p:sldId id="1755" r:id="rId29"/>
    <p:sldId id="1793" r:id="rId30"/>
    <p:sldId id="1794" r:id="rId31"/>
    <p:sldId id="1795" r:id="rId32"/>
    <p:sldId id="1796" r:id="rId33"/>
    <p:sldId id="1809" r:id="rId34"/>
    <p:sldId id="1810" r:id="rId35"/>
    <p:sldId id="1811" r:id="rId36"/>
    <p:sldId id="1812" r:id="rId37"/>
    <p:sldId id="1813" r:id="rId38"/>
    <p:sldId id="9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C92"/>
    <a:srgbClr val="14498B"/>
    <a:srgbClr val="2E75B6"/>
    <a:srgbClr val="1957A3"/>
    <a:srgbClr val="1AA4AD"/>
    <a:srgbClr val="7657E9"/>
    <a:srgbClr val="5A67E6"/>
    <a:srgbClr val="8C84DC"/>
    <a:srgbClr val="6484DC"/>
    <a:srgbClr val="4D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C5B98-498B-41EF-B5DB-DD10A2C1582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194268E-37FF-4EB0-9B7E-6704C2DA780C}">
      <dgm:prSet phldrT="[Text]" custT="1"/>
      <dgm:spPr>
        <a:xfrm rot="10800000">
          <a:off x="0" y="0"/>
          <a:ext cx="2924377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dirty="0">
              <a:solidFill>
                <a:schemeClr val="bg1"/>
              </a:solidFill>
            </a:rPr>
            <a:t>Division / Region / Zone / District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81CA6B3D-E686-402D-BFFA-70E98F000572}" type="parTrans" cxnId="{0E27BED3-318E-4E59-B9E4-157353F1F78E}">
      <dgm:prSet/>
      <dgm:spPr/>
      <dgm:t>
        <a:bodyPr/>
        <a:lstStyle/>
        <a:p>
          <a:endParaRPr lang="en-US"/>
        </a:p>
      </dgm:t>
    </dgm:pt>
    <dgm:pt modelId="{B29961D5-8A15-481B-85DC-C25D542AEB23}" type="sibTrans" cxnId="{0E27BED3-318E-4E59-B9E4-157353F1F78E}">
      <dgm:prSet/>
      <dgm:spPr/>
      <dgm:t>
        <a:bodyPr/>
        <a:lstStyle/>
        <a:p>
          <a:endParaRPr lang="en-US"/>
        </a:p>
      </dgm:t>
    </dgm:pt>
    <dgm:pt modelId="{1EFF2C68-9E74-4FE1-940A-D20690B05C4D}">
      <dgm:prSet phldrT="[Text]" custT="1"/>
      <dgm:spPr>
        <a:xfrm rot="10800000">
          <a:off x="292437" y="485389"/>
          <a:ext cx="2339501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Route /Customer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2B6C61F0-8C29-4F81-88DD-948CE925C976}" type="parTrans" cxnId="{FEC85C0D-653E-4DD2-B60C-3DB5D0B858C5}">
      <dgm:prSet/>
      <dgm:spPr/>
      <dgm:t>
        <a:bodyPr/>
        <a:lstStyle/>
        <a:p>
          <a:endParaRPr lang="en-US"/>
        </a:p>
      </dgm:t>
    </dgm:pt>
    <dgm:pt modelId="{9396232B-6A95-4B41-912B-469CAB45750A}" type="sibTrans" cxnId="{FEC85C0D-653E-4DD2-B60C-3DB5D0B858C5}">
      <dgm:prSet/>
      <dgm:spPr/>
      <dgm:t>
        <a:bodyPr/>
        <a:lstStyle/>
        <a:p>
          <a:endParaRPr lang="en-US"/>
        </a:p>
      </dgm:t>
    </dgm:pt>
    <dgm:pt modelId="{D40914D3-2BA2-4C04-A401-38E75F40F08C}">
      <dgm:prSet phldrT="[Text]" custT="1"/>
      <dgm:spPr>
        <a:xfrm rot="10800000">
          <a:off x="584875" y="970778"/>
          <a:ext cx="1754626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Order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D08C5040-808E-4246-AA59-22D8A9AA0B37}" type="parTrans" cxnId="{B8887286-3D06-4B84-81D1-1FC9773F7BE6}">
      <dgm:prSet/>
      <dgm:spPr/>
      <dgm:t>
        <a:bodyPr/>
        <a:lstStyle/>
        <a:p>
          <a:endParaRPr lang="en-US"/>
        </a:p>
      </dgm:t>
    </dgm:pt>
    <dgm:pt modelId="{A8ED68C7-6AB3-460B-9787-926BE8AA0A9A}" type="sibTrans" cxnId="{B8887286-3D06-4B84-81D1-1FC9773F7BE6}">
      <dgm:prSet/>
      <dgm:spPr/>
      <dgm:t>
        <a:bodyPr/>
        <a:lstStyle/>
        <a:p>
          <a:endParaRPr lang="en-US"/>
        </a:p>
      </dgm:t>
    </dgm:pt>
    <dgm:pt modelId="{4F777D81-7D6D-4E6B-9D8E-DA96BEBDB7C8}">
      <dgm:prSet phldrT="[Text]" custT="1"/>
      <dgm:spPr>
        <a:xfrm rot="10800000">
          <a:off x="877313" y="1456167"/>
          <a:ext cx="1169750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200" b="1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Brands</a:t>
          </a:r>
          <a:endParaRPr lang="en-US" sz="1200" b="1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78C678AE-7DEA-4CA0-86C9-5813ACD2149B}" type="parTrans" cxnId="{54532C40-8FFC-4D0A-9789-593D8628CC37}">
      <dgm:prSet/>
      <dgm:spPr/>
      <dgm:t>
        <a:bodyPr/>
        <a:lstStyle/>
        <a:p>
          <a:endParaRPr lang="en-US"/>
        </a:p>
      </dgm:t>
    </dgm:pt>
    <dgm:pt modelId="{B872BBDB-6FB6-4626-B852-909C6311ED58}" type="sibTrans" cxnId="{54532C40-8FFC-4D0A-9789-593D8628CC37}">
      <dgm:prSet/>
      <dgm:spPr/>
      <dgm:t>
        <a:bodyPr/>
        <a:lstStyle/>
        <a:p>
          <a:endParaRPr lang="en-US"/>
        </a:p>
      </dgm:t>
    </dgm:pt>
    <dgm:pt modelId="{71767AF4-740E-46E6-8723-4E0DF9F3DAD7}">
      <dgm:prSet phldrT="[Text]" custT="1"/>
      <dgm:spPr>
        <a:xfrm rot="10800000">
          <a:off x="1169750" y="1941556"/>
          <a:ext cx="584875" cy="485389"/>
        </a:xfr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b="1" dirty="0">
              <a:solidFill>
                <a:srgbClr val="FFFFFF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rPr>
            <a:t>SKU</a:t>
          </a:r>
          <a:endParaRPr lang="en-US" sz="1100" b="1" dirty="0">
            <a:solidFill>
              <a:srgbClr val="FFFFFF"/>
            </a:solidFill>
            <a:latin typeface="Nirmala UI" panose="020B0502040204020203" pitchFamily="34" charset="0"/>
            <a:ea typeface="+mn-ea"/>
            <a:cs typeface="Nirmala UI" panose="020B0502040204020203" pitchFamily="34" charset="0"/>
          </a:endParaRPr>
        </a:p>
      </dgm:t>
    </dgm:pt>
    <dgm:pt modelId="{C6CB565E-F647-4319-BFDE-9A041C9C0BAA}" type="parTrans" cxnId="{2E822199-F401-40C8-8B4A-D7640E256246}">
      <dgm:prSet/>
      <dgm:spPr/>
      <dgm:t>
        <a:bodyPr/>
        <a:lstStyle/>
        <a:p>
          <a:endParaRPr lang="en-US"/>
        </a:p>
      </dgm:t>
    </dgm:pt>
    <dgm:pt modelId="{B0F119D4-AC49-4D67-9984-531AAD415E96}" type="sibTrans" cxnId="{2E822199-F401-40C8-8B4A-D7640E256246}">
      <dgm:prSet/>
      <dgm:spPr/>
      <dgm:t>
        <a:bodyPr/>
        <a:lstStyle/>
        <a:p>
          <a:endParaRPr lang="en-US"/>
        </a:p>
      </dgm:t>
    </dgm:pt>
    <dgm:pt modelId="{29F34FB2-D90B-4270-8C6A-B2E4B1665DFA}" type="pres">
      <dgm:prSet presAssocID="{D8AC5B98-498B-41EF-B5DB-DD10A2C1582E}" presName="Name0" presStyleCnt="0">
        <dgm:presLayoutVars>
          <dgm:dir/>
          <dgm:animLvl val="lvl"/>
          <dgm:resizeHandles val="exact"/>
        </dgm:presLayoutVars>
      </dgm:prSet>
      <dgm:spPr/>
    </dgm:pt>
    <dgm:pt modelId="{578786C0-93C1-4112-A0FF-50A9355E34FF}" type="pres">
      <dgm:prSet presAssocID="{C194268E-37FF-4EB0-9B7E-6704C2DA780C}" presName="Name8" presStyleCnt="0"/>
      <dgm:spPr/>
    </dgm:pt>
    <dgm:pt modelId="{4935FC91-6694-4E9F-A5C4-DCA5259D0476}" type="pres">
      <dgm:prSet presAssocID="{C194268E-37FF-4EB0-9B7E-6704C2DA780C}" presName="level" presStyleLbl="node1" presStyleIdx="0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83924082-CD07-4A4F-BE19-FC8B36C1F3D4}" type="pres">
      <dgm:prSet presAssocID="{C194268E-37FF-4EB0-9B7E-6704C2DA78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AC6E421-C5B6-4AE2-A76A-69AB6336DBE0}" type="pres">
      <dgm:prSet presAssocID="{1EFF2C68-9E74-4FE1-940A-D20690B05C4D}" presName="Name8" presStyleCnt="0"/>
      <dgm:spPr/>
    </dgm:pt>
    <dgm:pt modelId="{1E2F150C-903E-4DB0-9788-B5BF7174300B}" type="pres">
      <dgm:prSet presAssocID="{1EFF2C68-9E74-4FE1-940A-D20690B05C4D}" presName="level" presStyleLbl="node1" presStyleIdx="1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9B02F555-6DC2-4EEB-9ECE-81E3970BE5EE}" type="pres">
      <dgm:prSet presAssocID="{1EFF2C68-9E74-4FE1-940A-D20690B05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7382B7-873B-4CF0-8D63-AEA1EB9DA9D2}" type="pres">
      <dgm:prSet presAssocID="{D40914D3-2BA2-4C04-A401-38E75F40F08C}" presName="Name8" presStyleCnt="0"/>
      <dgm:spPr/>
    </dgm:pt>
    <dgm:pt modelId="{9CC39095-0A21-42AF-B418-D891E90F83DB}" type="pres">
      <dgm:prSet presAssocID="{D40914D3-2BA2-4C04-A401-38E75F40F08C}" presName="level" presStyleLbl="node1" presStyleIdx="2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FA2AB6B-3ABB-4B6D-ABF7-6DCA08420449}" type="pres">
      <dgm:prSet presAssocID="{D40914D3-2BA2-4C04-A401-38E75F40F0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B81F40-8773-4B90-982C-C6D575A44369}" type="pres">
      <dgm:prSet presAssocID="{4F777D81-7D6D-4E6B-9D8E-DA96BEBDB7C8}" presName="Name8" presStyleCnt="0"/>
      <dgm:spPr/>
    </dgm:pt>
    <dgm:pt modelId="{FD86618A-241F-4B2B-9F87-69660EF10FF7}" type="pres">
      <dgm:prSet presAssocID="{4F777D81-7D6D-4E6B-9D8E-DA96BEBDB7C8}" presName="level" presStyleLbl="node1" presStyleIdx="3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6E34039-1822-4F75-B7CA-5A1D4E35C117}" type="pres">
      <dgm:prSet presAssocID="{4F777D81-7D6D-4E6B-9D8E-DA96BEBDB7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95639E-9895-405F-A972-C712810FFAB5}" type="pres">
      <dgm:prSet presAssocID="{71767AF4-740E-46E6-8723-4E0DF9F3DAD7}" presName="Name8" presStyleCnt="0"/>
      <dgm:spPr/>
    </dgm:pt>
    <dgm:pt modelId="{BFD2A7A3-70CA-49B8-BD4E-4AD3F50790AD}" type="pres">
      <dgm:prSet presAssocID="{71767AF4-740E-46E6-8723-4E0DF9F3DAD7}" presName="level" presStyleLbl="node1" presStyleIdx="4" presStyleCnt="5" custLinFactNeighborY="2898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348089FE-99F0-4AD8-8A7E-8524924CE130}" type="pres">
      <dgm:prSet presAssocID="{71767AF4-740E-46E6-8723-4E0DF9F3DA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2289501-43DD-4DB5-A1A6-49283B9ED1A9}" type="presOf" srcId="{71767AF4-740E-46E6-8723-4E0DF9F3DAD7}" destId="{BFD2A7A3-70CA-49B8-BD4E-4AD3F50790AD}" srcOrd="0" destOrd="0" presId="urn:microsoft.com/office/officeart/2005/8/layout/pyramid3"/>
    <dgm:cxn modelId="{FEC85C0D-653E-4DD2-B60C-3DB5D0B858C5}" srcId="{D8AC5B98-498B-41EF-B5DB-DD10A2C1582E}" destId="{1EFF2C68-9E74-4FE1-940A-D20690B05C4D}" srcOrd="1" destOrd="0" parTransId="{2B6C61F0-8C29-4F81-88DD-948CE925C976}" sibTransId="{9396232B-6A95-4B41-912B-469CAB45750A}"/>
    <dgm:cxn modelId="{2A70831E-BBD2-4FF6-AC00-0FA9F13B9A86}" type="presOf" srcId="{C194268E-37FF-4EB0-9B7E-6704C2DA780C}" destId="{83924082-CD07-4A4F-BE19-FC8B36C1F3D4}" srcOrd="1" destOrd="0" presId="urn:microsoft.com/office/officeart/2005/8/layout/pyramid3"/>
    <dgm:cxn modelId="{54532C40-8FFC-4D0A-9789-593D8628CC37}" srcId="{D8AC5B98-498B-41EF-B5DB-DD10A2C1582E}" destId="{4F777D81-7D6D-4E6B-9D8E-DA96BEBDB7C8}" srcOrd="3" destOrd="0" parTransId="{78C678AE-7DEA-4CA0-86C9-5813ACD2149B}" sibTransId="{B872BBDB-6FB6-4626-B852-909C6311ED58}"/>
    <dgm:cxn modelId="{ED90B566-F4CC-4C19-B2A9-6369243A6026}" type="presOf" srcId="{D8AC5B98-498B-41EF-B5DB-DD10A2C1582E}" destId="{29F34FB2-D90B-4270-8C6A-B2E4B1665DFA}" srcOrd="0" destOrd="0" presId="urn:microsoft.com/office/officeart/2005/8/layout/pyramid3"/>
    <dgm:cxn modelId="{9C12894C-2DBF-4E04-90A1-3E5A800FA77F}" type="presOf" srcId="{4F777D81-7D6D-4E6B-9D8E-DA96BEBDB7C8}" destId="{C6E34039-1822-4F75-B7CA-5A1D4E35C117}" srcOrd="1" destOrd="0" presId="urn:microsoft.com/office/officeart/2005/8/layout/pyramid3"/>
    <dgm:cxn modelId="{5C926573-00E9-4CB5-88D9-0AFD88809B0A}" type="presOf" srcId="{C194268E-37FF-4EB0-9B7E-6704C2DA780C}" destId="{4935FC91-6694-4E9F-A5C4-DCA5259D0476}" srcOrd="0" destOrd="0" presId="urn:microsoft.com/office/officeart/2005/8/layout/pyramid3"/>
    <dgm:cxn modelId="{14B8D376-A1E6-4556-9204-EC7DA775E5DA}" type="presOf" srcId="{4F777D81-7D6D-4E6B-9D8E-DA96BEBDB7C8}" destId="{FD86618A-241F-4B2B-9F87-69660EF10FF7}" srcOrd="0" destOrd="0" presId="urn:microsoft.com/office/officeart/2005/8/layout/pyramid3"/>
    <dgm:cxn modelId="{B8887286-3D06-4B84-81D1-1FC9773F7BE6}" srcId="{D8AC5B98-498B-41EF-B5DB-DD10A2C1582E}" destId="{D40914D3-2BA2-4C04-A401-38E75F40F08C}" srcOrd="2" destOrd="0" parTransId="{D08C5040-808E-4246-AA59-22D8A9AA0B37}" sibTransId="{A8ED68C7-6AB3-460B-9787-926BE8AA0A9A}"/>
    <dgm:cxn modelId="{37338488-033B-48BF-BD70-D97067945158}" type="presOf" srcId="{D40914D3-2BA2-4C04-A401-38E75F40F08C}" destId="{CFA2AB6B-3ABB-4B6D-ABF7-6DCA08420449}" srcOrd="1" destOrd="0" presId="urn:microsoft.com/office/officeart/2005/8/layout/pyramid3"/>
    <dgm:cxn modelId="{0D8FED8C-623E-4D1C-A668-7255ECA8A75B}" type="presOf" srcId="{71767AF4-740E-46E6-8723-4E0DF9F3DAD7}" destId="{348089FE-99F0-4AD8-8A7E-8524924CE130}" srcOrd="1" destOrd="0" presId="urn:microsoft.com/office/officeart/2005/8/layout/pyramid3"/>
    <dgm:cxn modelId="{2E822199-F401-40C8-8B4A-D7640E256246}" srcId="{D8AC5B98-498B-41EF-B5DB-DD10A2C1582E}" destId="{71767AF4-740E-46E6-8723-4E0DF9F3DAD7}" srcOrd="4" destOrd="0" parTransId="{C6CB565E-F647-4319-BFDE-9A041C9C0BAA}" sibTransId="{B0F119D4-AC49-4D67-9984-531AAD415E96}"/>
    <dgm:cxn modelId="{1A22ADCE-50A5-4840-BC25-02D01C704D1F}" type="presOf" srcId="{1EFF2C68-9E74-4FE1-940A-D20690B05C4D}" destId="{1E2F150C-903E-4DB0-9788-B5BF7174300B}" srcOrd="0" destOrd="0" presId="urn:microsoft.com/office/officeart/2005/8/layout/pyramid3"/>
    <dgm:cxn modelId="{0E27BED3-318E-4E59-B9E4-157353F1F78E}" srcId="{D8AC5B98-498B-41EF-B5DB-DD10A2C1582E}" destId="{C194268E-37FF-4EB0-9B7E-6704C2DA780C}" srcOrd="0" destOrd="0" parTransId="{81CA6B3D-E686-402D-BFFA-70E98F000572}" sibTransId="{B29961D5-8A15-481B-85DC-C25D542AEB23}"/>
    <dgm:cxn modelId="{C9169AEA-932A-462B-9500-47AA1C5FCAB2}" type="presOf" srcId="{1EFF2C68-9E74-4FE1-940A-D20690B05C4D}" destId="{9B02F555-6DC2-4EEB-9ECE-81E3970BE5EE}" srcOrd="1" destOrd="0" presId="urn:microsoft.com/office/officeart/2005/8/layout/pyramid3"/>
    <dgm:cxn modelId="{A1134DEB-4DEB-4D15-86F6-20FF5571CB87}" type="presOf" srcId="{D40914D3-2BA2-4C04-A401-38E75F40F08C}" destId="{9CC39095-0A21-42AF-B418-D891E90F83DB}" srcOrd="0" destOrd="0" presId="urn:microsoft.com/office/officeart/2005/8/layout/pyramid3"/>
    <dgm:cxn modelId="{0D271624-410B-4C88-BD23-700B40889340}" type="presParOf" srcId="{29F34FB2-D90B-4270-8C6A-B2E4B1665DFA}" destId="{578786C0-93C1-4112-A0FF-50A9355E34FF}" srcOrd="0" destOrd="0" presId="urn:microsoft.com/office/officeart/2005/8/layout/pyramid3"/>
    <dgm:cxn modelId="{5507F08C-C54D-447E-B3AF-046E81EBF4D3}" type="presParOf" srcId="{578786C0-93C1-4112-A0FF-50A9355E34FF}" destId="{4935FC91-6694-4E9F-A5C4-DCA5259D0476}" srcOrd="0" destOrd="0" presId="urn:microsoft.com/office/officeart/2005/8/layout/pyramid3"/>
    <dgm:cxn modelId="{59A484D2-05BA-4545-BB7E-5000BCCAAD9C}" type="presParOf" srcId="{578786C0-93C1-4112-A0FF-50A9355E34FF}" destId="{83924082-CD07-4A4F-BE19-FC8B36C1F3D4}" srcOrd="1" destOrd="0" presId="urn:microsoft.com/office/officeart/2005/8/layout/pyramid3"/>
    <dgm:cxn modelId="{7F2BBFD7-9D6E-4516-8FD4-688EDE1BFD37}" type="presParOf" srcId="{29F34FB2-D90B-4270-8C6A-B2E4B1665DFA}" destId="{DAC6E421-C5B6-4AE2-A76A-69AB6336DBE0}" srcOrd="1" destOrd="0" presId="urn:microsoft.com/office/officeart/2005/8/layout/pyramid3"/>
    <dgm:cxn modelId="{0D8EDFF7-E0D3-46FA-AE0C-D53B7D2D914F}" type="presParOf" srcId="{DAC6E421-C5B6-4AE2-A76A-69AB6336DBE0}" destId="{1E2F150C-903E-4DB0-9788-B5BF7174300B}" srcOrd="0" destOrd="0" presId="urn:microsoft.com/office/officeart/2005/8/layout/pyramid3"/>
    <dgm:cxn modelId="{F7FFBF80-7A5C-4F6F-B22D-A1189A415328}" type="presParOf" srcId="{DAC6E421-C5B6-4AE2-A76A-69AB6336DBE0}" destId="{9B02F555-6DC2-4EEB-9ECE-81E3970BE5EE}" srcOrd="1" destOrd="0" presId="urn:microsoft.com/office/officeart/2005/8/layout/pyramid3"/>
    <dgm:cxn modelId="{F8744B1C-2D4A-40C8-A5A3-3A0EE7B3AB61}" type="presParOf" srcId="{29F34FB2-D90B-4270-8C6A-B2E4B1665DFA}" destId="{757382B7-873B-4CF0-8D63-AEA1EB9DA9D2}" srcOrd="2" destOrd="0" presId="urn:microsoft.com/office/officeart/2005/8/layout/pyramid3"/>
    <dgm:cxn modelId="{672BE6C8-F479-4C75-91F2-1A4C7FBF8714}" type="presParOf" srcId="{757382B7-873B-4CF0-8D63-AEA1EB9DA9D2}" destId="{9CC39095-0A21-42AF-B418-D891E90F83DB}" srcOrd="0" destOrd="0" presId="urn:microsoft.com/office/officeart/2005/8/layout/pyramid3"/>
    <dgm:cxn modelId="{4E97371A-1552-424A-9D69-0291D82B94DC}" type="presParOf" srcId="{757382B7-873B-4CF0-8D63-AEA1EB9DA9D2}" destId="{CFA2AB6B-3ABB-4B6D-ABF7-6DCA08420449}" srcOrd="1" destOrd="0" presId="urn:microsoft.com/office/officeart/2005/8/layout/pyramid3"/>
    <dgm:cxn modelId="{E79AF383-51DE-4F3C-BE83-1965AF480461}" type="presParOf" srcId="{29F34FB2-D90B-4270-8C6A-B2E4B1665DFA}" destId="{F0B81F40-8773-4B90-982C-C6D575A44369}" srcOrd="3" destOrd="0" presId="urn:microsoft.com/office/officeart/2005/8/layout/pyramid3"/>
    <dgm:cxn modelId="{016FD929-8306-4102-8660-BF111A77C99B}" type="presParOf" srcId="{F0B81F40-8773-4B90-982C-C6D575A44369}" destId="{FD86618A-241F-4B2B-9F87-69660EF10FF7}" srcOrd="0" destOrd="0" presId="urn:microsoft.com/office/officeart/2005/8/layout/pyramid3"/>
    <dgm:cxn modelId="{DBF6760D-291E-4863-A12E-DE9D95D102C7}" type="presParOf" srcId="{F0B81F40-8773-4B90-982C-C6D575A44369}" destId="{C6E34039-1822-4F75-B7CA-5A1D4E35C117}" srcOrd="1" destOrd="0" presId="urn:microsoft.com/office/officeart/2005/8/layout/pyramid3"/>
    <dgm:cxn modelId="{2B64F68E-A093-4448-A327-341AAE0D149D}" type="presParOf" srcId="{29F34FB2-D90B-4270-8C6A-B2E4B1665DFA}" destId="{0795639E-9895-405F-A972-C712810FFAB5}" srcOrd="4" destOrd="0" presId="urn:microsoft.com/office/officeart/2005/8/layout/pyramid3"/>
    <dgm:cxn modelId="{2FC9436E-93B6-4E14-9AC5-68C4F451A0E0}" type="presParOf" srcId="{0795639E-9895-405F-A972-C712810FFAB5}" destId="{BFD2A7A3-70CA-49B8-BD4E-4AD3F50790AD}" srcOrd="0" destOrd="0" presId="urn:microsoft.com/office/officeart/2005/8/layout/pyramid3"/>
    <dgm:cxn modelId="{6400FC0B-41A5-415B-965F-32F19DBE10C6}" type="presParOf" srcId="{0795639E-9895-405F-A972-C712810FFAB5}" destId="{348089FE-99F0-4AD8-8A7E-8524924CE13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FC91-6694-4E9F-A5C4-DCA5259D0476}">
      <dsp:nvSpPr>
        <dsp:cNvPr id="0" name=""/>
        <dsp:cNvSpPr/>
      </dsp:nvSpPr>
      <dsp:spPr>
        <a:xfrm rot="10800000">
          <a:off x="0" y="0"/>
          <a:ext cx="2924377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</a:rPr>
            <a:t>Division / Region / Zone / District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511765" y="0"/>
        <a:ext cx="1900845" cy="485389"/>
      </dsp:txXfrm>
    </dsp:sp>
    <dsp:sp modelId="{1E2F150C-903E-4DB0-9788-B5BF7174300B}">
      <dsp:nvSpPr>
        <dsp:cNvPr id="0" name=""/>
        <dsp:cNvSpPr/>
      </dsp:nvSpPr>
      <dsp:spPr>
        <a:xfrm rot="10800000">
          <a:off x="292437" y="485389"/>
          <a:ext cx="2339501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Route /Customer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701850" y="485389"/>
        <a:ext cx="1520676" cy="485389"/>
      </dsp:txXfrm>
    </dsp:sp>
    <dsp:sp modelId="{9CC39095-0A21-42AF-B418-D891E90F83DB}">
      <dsp:nvSpPr>
        <dsp:cNvPr id="0" name=""/>
        <dsp:cNvSpPr/>
      </dsp:nvSpPr>
      <dsp:spPr>
        <a:xfrm rot="10800000">
          <a:off x="584875" y="970778"/>
          <a:ext cx="1754626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Order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891934" y="970778"/>
        <a:ext cx="1140507" cy="485389"/>
      </dsp:txXfrm>
    </dsp:sp>
    <dsp:sp modelId="{FD86618A-241F-4B2B-9F87-69660EF10FF7}">
      <dsp:nvSpPr>
        <dsp:cNvPr id="0" name=""/>
        <dsp:cNvSpPr/>
      </dsp:nvSpPr>
      <dsp:spPr>
        <a:xfrm rot="10800000">
          <a:off x="877313" y="1456167"/>
          <a:ext cx="1169750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Brands</a:t>
          </a:r>
          <a:endParaRPr lang="en-US" sz="1200" b="1" kern="1200" dirty="0">
            <a:solidFill>
              <a:srgbClr val="FFFFFF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1082019" y="1456167"/>
        <a:ext cx="760338" cy="485389"/>
      </dsp:txXfrm>
    </dsp:sp>
    <dsp:sp modelId="{BFD2A7A3-70CA-49B8-BD4E-4AD3F50790AD}">
      <dsp:nvSpPr>
        <dsp:cNvPr id="0" name=""/>
        <dsp:cNvSpPr/>
      </dsp:nvSpPr>
      <dsp:spPr>
        <a:xfrm rot="10800000">
          <a:off x="1169750" y="1941556"/>
          <a:ext cx="584875" cy="485389"/>
        </a:xfrm>
        <a:prstGeom prst="trapezoid">
          <a:avLst>
            <a:gd name="adj" fmla="val 60248"/>
          </a:avLst>
        </a:prstGeom>
        <a:solidFill>
          <a:schemeClr val="accent6">
            <a:lumMod val="75000"/>
            <a:lumOff val="2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rgbClr val="FFFFFF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rPr>
            <a:t>SKU</a:t>
          </a:r>
          <a:endParaRPr lang="en-US" sz="1100" b="1" kern="1200" dirty="0">
            <a:solidFill>
              <a:srgbClr val="FFFFFF"/>
            </a:solidFill>
            <a:latin typeface="Nirmala UI" panose="020B0502040204020203" pitchFamily="34" charset="0"/>
            <a:ea typeface="+mn-ea"/>
            <a:cs typeface="Nirmala UI" panose="020B0502040204020203" pitchFamily="34" charset="0"/>
          </a:endParaRPr>
        </a:p>
      </dsp:txBody>
      <dsp:txXfrm rot="-10800000">
        <a:off x="1169750" y="1941556"/>
        <a:ext cx="584875" cy="48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6/17/2019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02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08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0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07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4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47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6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968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2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15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73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124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5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b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364" y="6409358"/>
            <a:ext cx="712304" cy="365125"/>
          </a:xfrm>
        </p:spPr>
        <p:txBody>
          <a:bodyPr/>
          <a:lstStyle/>
          <a:p>
            <a:fld id="{A4A1916C-D2C9-415B-B273-81792AF0231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AutoShape 6" descr="data:image/jpeg;base64,/9j/4AAQSkZJRgABAQAAAQABAAD/2wCEAAkGBxMHBhIUBwgUExMXGB8aFxgYGBweHBsbIB0iHB4bISIiHignHyElICEeITIhJykvLi4xIB8zPjgsNyktLisBCgoKBQUFDgUFDisZExkrKysrKysrKysrKysrKysrKysrKysrKysrKysrKysrKysrKysrKysrKysrKysrKysrK//AABEIALEBHQMBIgACEQEDEQH/xAAbAAEBAQEBAQEBAAAAAAAAAAAABwYFBAIBA//EAEoQAAEDAgQCBAsDCgQEBwAAAAEAAgMEEQUGEiEHMRMiQVEUFTI3VmFxdJOy0jNzgSM1NkJSYpGhscE0cnXRg6LC8AgWJENTgpL/xAAUAQEAAAAAAAAAAAAAAAAAAAAA/8QAFBEBAAAAAAAAAAAAAAAAAAAAAP/aAAwDAQACEQMRAD8AuKIiAiIgIiICIiAiIgIiICIiAiIgIiICIiAiIgIiICIiAiIgIiICIiAiIgIiICIiDmw43DNj0lIxx6ZkYkcLbaXGw3/suksLhvnjrPc4vmK3SAiIgIiICIiAiIgIiICIiAiIgIiICL8JsNyuPiGa6HDXWrscpo3fsmVmr+F7oOyiyTuJmEtO+YIv+b6V9RcSMKldZuYYfxJH9QEGrRc2gzBSYl+b8Xp5f8krHf0K6SAiIgIiICIiAiIgIiICIiDC4b546z3OL5it0sLhvnjrPc4vmK3SAiIgIiICIiAiIgIiICIiAiLA554jtwaq8Ey9TGrr3bCNoLmsP79u0c9I7OZCDW45jlPgFCZcYrGxRjtdzPqAG7j6gCVPHcQcQzZIWcP8BPR3saqfZg7CQOW3Pm4/urn8OsptzzCMSznVvqnl7gyF20TNLrchzG3kiw77qwxRNhjDYWBrQLAAWAHcAgmTOGFVjT9WdM3TzX/9qLqRj+x/Bo/FdvDeFOE4f5OCtkPfI5z7/gTb+AW1RBw4sm4fE20eAUwH3TP9l8z5Lw6cflcv0x/4Tf8AZd5EGHxDhLhNa64wnond8b3tt7BfT/Jch/DWtwU6sn5znjA5RT9dnf7B/wDkqnogjGGcVq7CKmePNOC9OynkMc09OD1SO0i1je37v9lTMs5so80U+rBa9slvKbye32tO49vJZThkNWa8eDhceFn/AKl/TNPCunxCq8Iy5MaCsabtfFswu9bRyvvu23M3BQUJFL8vcQZ8DxRtDxGgEMp2jqRtFKOVyeQ/zCw7w1U9p1Nu03CD9REQEREBERBiMXzLX0tfNHS4DK8NMgjkERLTszozfXuLmTVt2D8ds3yd1IsyYF0ud5ZYctHS57dcr2R1IlsBe0Zs6Ow7Wu37lXRy2CDDYb546z3OL5it0sLhvnjrPc4vmK3SAubjmOQ4FA1+IGTS46RojfIb2vyY0ke1dJZDiXUilweMilrJXa7NbSvkYb6TvIWAkMHsO9tkHZwLMUGPF/i4ydS2rXFJH5V7W1tbfkeXJdZYLhXG8R1Dqyvq5Hu0EsnZM1kY61mxmYBz+3U71N2C3qAiIgIiICIiAiKY5/zZPi2LjCslPvUP+3mHKFnaLjke93ZcAdY7B+Z0zpUYxjJwzIXWnO09QD1YRydY947XdnIXdy0WSsjQZQw53Rflah4JlncOs4ncgdzb9n8ble3JWUoMn4O2HD2XdzkkI60ju8+ruHYu7N9k72FBguBnm8i+8l+cqgKf8DPN5F95L85VAQEREBERAREQTnhj+lmO+9/UqMpzwx/SzHfe/qVGQcnM2XafM+FugxenD2nkf1mO5amnsI/72U2wLHKjhjjTKDNk5koX/wCGqTfqD9l3qGwI/VvfyeVfXIzVl2HNGCSU+Jsu13Jw8pjhye31j+e4OxKDrA6hsV+qUcNMfmy7jbsFzQ7rx/4WTkHs5hgvz28n2Ob2AKroCIiAiIgnebsBLqqeeXDcNjYCHmo0vNS0Cx1gBg/KC23W7vYqGDcKT5pgp3ZpnfUMoGzNkYGU0lNqmqbtadQfqBu4ktBaCG237bVgbBBhsN88dZ7nF8xW6WFw3zx1nucXzFbpAXBzdWGio2FuYYaC7ra5WsIdseqNThv2/gu8slxHk04VG0VAYZJNAApxPK4lp6sTCQA6wJ1HYAFB5ciVD6vMVc9+YIa5vRwBr4iywIM1wWNe7SdxubX/AAW3WB4XUbKSWpHTv6VjIYjE+nEL2RMD+jc4AkPc7U68gNjp7LLfICIiAiIgIizWf83x5NwF00wDpHdWGO+73/7DmT/chBxeJ2cpML6Ohy2NeIVNmsA36Np21nuPO19hYuOw36vD7JseUMJ036Spk608p3L3c7XO+kG9vxPMrj8LsoSUAkr8ynXX1PWcXDeNh5M9RO17chZvZvQkBfE32TvYV9r4m+yd7CgwXAzzeRfeS/OVQFP+Bnm8i+8l+cqgICIiAiIgIiIJzwx/SzHfe/qVGU54Y/pZjvvf1KjICIiDCcWMnnMeDibDLtrab8pC5vlOtvov+Fx3H2le/hpm0Zuy22STaePqTt5WeBzt3O5/xHYtYo/mNh4a8RGV1O21BWnRUgcmSG51fx64/wCIEFgRfjXB7QWG4O4IX6gIiIMJimGYhNmNz8v64Gh41OqJmvicLDUWRaHub28nR77lbsct1JczRD/zlKJ6xjgZG6wX1gYA5rRHFKYx0TLHrAEi+q58resjYIMNhvnjrPc4vmK3SwuG+eOs9zi+YrdICx/EaRkFPSvFTPFUNmJp3QwmY6+jdqa6MeUwtvcCx2G4WwWV4gviZRU5kqZo6gTA0pgj6STpdDgRotZzdBdqvYW7Rsg8XD2oFbiVXJW1VRJVlkQk6WnNOGx3k6MMYd7X6Qk3NytusfkJkjp6mTEzVPqHiMPknhbC0tbr0sjY1xADbuJ3vdy2CAiIgIiIPPiFbHh1DJLWyhkcbS5zj2AC5UmynTOz/md+L5gGiipyRSxvtp6t7vdfbq+UT+0B2NX9M+Vsmf8ANzMIwaUiniIfWSN9R8n16dtt7uI/ZW4zThUMGQaimhf0EIgMYLWudpbaw6rQXO9dhc7oPXgma6PHagswrEWyPDdWncEtvbUAQNTb7ahsu0pplXGIcZxuk8IxtklVE+bS1lLNE3Q5luiaXtGkNsDpJJNgqWgL4m+yd7CvtfE32TvYUGC4GebyL7yX5yqAp/wM83kX3kvzlUBAXMzK+SPApjRGYSBt29A1jpLg8mh/VJ9q6a5GbaTw3LszC6MAgX6VzmssCD1nNIIHrBQY7IOKV1bjtsVxtpj0E+DTBrar2lojZYDkSLqkKT8McToq3HGCky7HHP0Zd00MzpmtHax5dvGT2NN/aqwgIiIJzwx/SzHfe/qVGU54Y/pZjvvf1KjICIp1mZwpcyznG6/Eoo3Bhp/BulMburpcyzGus/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/on55zbJjGMRkQsJZRRk7AC4Lrer5if2Qg1fDLKAyll8Co61TKdc773Jcf1b9ob/ADNz2rtZqrG4fl2oknq3wtawkvjALx/lBBBceQv2kLqrk5rEDsuVAxiFz4DGeka0EuLfUBvfusgxOVKIYdmWnGK0tfEZNb4enmikY+Yt67nFo1NlLLnT5PlWVMUpyDVjGcwQyxS1VVExrhHJU1NOTHta4ijJe55G2t24F1VkBfE32TvYV9r4m+yd7CgwXAzzeRfeS/OVQFP+Bnm8i+8l+cqgIC5uYqJ2I4PJHDBBI5wFmztLojYg9YDchdJcPO1G6vyxPHT1LY3EDdztDSAQSwu/VDhdt/Wg4OEivgzPSMrTSimDJrtpBIGA2Zp6QE279P8A9lulPMlU0MWOjwXKNJSu0u/KxVUUjvZpaAbHvVDQEREE54Y/pZjvvf1KjKc8Mf0sx33v6lRkBTDONPHFmlzsYzN4K18kWhnhb4rwhlpOq07Ev5ONuR3VPWFmxOlwnNVf4RSVFTJIY9YZSukDG9EAI9QvcHd1tvKPPmg7+S6WahyrTR4pUdLK1nXeHl+o3JvqPlbW3XbXCyNSChynTRskkcGtsDIwxutqNgWEktsLAAnkAu6gIiICIiCeYpliqOa5qnD6M6n2Ak8OLDoH6ob4O7QOfVDlQhy3UuzG+N+LVfhOOPAYZJIogCHMmY2IF9+kGoAHqNsN3O52VRabtQYbDfPHWe5xfMVulhcN88dZ7nF8xW6QFlc/zuZSQMo6mqbPJLpibTOY1zzpJOpz2kBgAJJ9i1SynEWldUYTG6ChmkfHJrbJDPHC+GzSC/VIQLWJaWnYgoPPkHXDXVUeKTVfhLWxlzKh8T7MOvS6N8bG6mk6gb8i3s7dmp9wmqhiAqpTTVTnksBqKiRsnS21dWNzAG6Gb+TcXcdyqCgIix/ErOAyrgwFINdXMdFPHzJcdtVu4XHtJA7UGY4i18mdMzR4NgshDARJWSN/VaDfR+Gxt+0WjsKp2HUMeGUEcNFEGxxtDWgdgGymv/h/pNOAVktZH/6l1U9sr3eUdLWmxP8Amc4+0lVNAXjxemdWYZIyCsdA5zbCRtrsPeLr2LwY9CKjB5WyYf4SC2xhu0a/3buIA/EoMHgOWjgGcKd+JVcFXLJra2dzpun2YTYN1Pj5Xuer+KpamGUsPgqM0MfheTX0RppHxyvD4SNRjvodZ5J2c03aCLketU9AXxN9k72Ffa+JvsnewoMFwM83kX3kvzlUBT/gZ5vIvvJfnKoCAuLnGQRZbnMjIyLC/SxulZzG5Y0XdbnYLtLy4nFLPQvbh1U2KUjqvczWAb9rbi/8UEu4c0NPHmlhpaxj3NbK8aaGaBxdKQXAucNOhliGN52PqVbWJpqCvps4UbsYxqOoj0TCzI2w2JDLXb0hMnI8h1bHvW2QEREE54Y/pZjvvf1KjKdcLutmfHXDl4aR/AuVFQFOsyZgdgGZKnwOtpYi/Q6TpIal7jZgAJLeoNu63r3VFUm4h1fTZndHV5kY2JgYPBX01Q9mpzQev0RAkLuYa4kepBRst4gcVwKGZ08che2+uMODDvzAduB7V01ycp1QrcuU74Zo3tczZ0UZjYRew0sO7R6l1kBERAREQTvOVOGTTuGT4A9x6tXI+lALrCzyJDc27iL7Khs8kKTZrpqWLNDqinrJX1DZ7uZJDHMyIMY3W+xcx7IQHtJs4kuIIBsqyOSDDYb546z3OL5it0sLhvnjrPc4vmK3SAuLmnLMGaaJkWKGTQ14eAx2m5HK/eB3FdpEHIwDAGYHr8HrKiQODRaWUvDQ29tIOzee9u4dy66LhZvzZTZSw0y4rPY/qRi2t57mj+/IIP65rzHBlXBn1GKSWaNmtHlPd2NaO0n+QuTsFheHmAT5jxs4xmyOz3f4SE3tEzkHW9nL2l3Mi3iy5lqp4hY43Ec7Q6KZv+GpDexHMFwPZ3nm8gcmgA14Cw2CCe8FfzLX/wCoT/0YqGp5wV/Mtf8A6hN/RioaAvPiFIK6ifG+V7A4W1McWuHsI5H1r0IgzeB5NhwTEDLSV1UXOcXPD5nOa9xGkucDzNgN/UFpERAXxN9k72Ffa+JvsnewoMFwM83kX3kvzlUBT/gZ5vIvvJfnKoCAvNiNJ4dROj8Ikj1frRu0uG99j2L0ogyGCZPdguZ3VDKsVDXtIc+cF1QzbZrJL20fu6R7SteiICIiCdcK/wA/477+/wDq5UVTrhX+f8d9/f8A1cqKgLkyZdglxB00jXF7pY5T1jbXG3Q027rdi6yIPDguFR4JhUcFA0iOMaWgm5te/Ne5EQEREBERB4pMJgkqJHvoYy+RobI7QLvaOQcbXIHrXtREGCwmUScZK7SD1aSIG4I31X2uNxvzGy3qlufuHNbmDNLqrBcbbTgxtYRqka46b89I5LiM4WY0wdXOh+LOgtq5uL49S4LEXYriUUI/ecAfwHM/gpDNwnxmcfls5XHcZZl46HgdWUlVrdiFHKe6Rsjm37yLb/ig1OJcU5canMHDrBpKuT/5nNLY2+uzrf8AMW/ivXlbhmfGQrM8VvhtZsQD9nGRysNg63ZsGju7V+0eAY7QU4ZQ4xh0bByayAtA/ANX9/FmYfSCh+E76UFART/xZmH0gofhO+lPFmYfSCh+E76UHxwV/Mtf/qE39GKhqV5fybjeXqeRmG49RBskrpXXjceu61/1eWw2XU8WZh9IKH4TvpQUBFP/ABZmH0gofhO+lPFmYfSCh+E76UFART/xZmH0gofhO+lPFmYfSCh+E76UFAXxN9k72FYLxZmH0gofhO+lfjsKzC5tjmCh+E76UH7wM83kX3kvzlUBSzLmTsby3hbYMLx6iEYJIDo3E3cbnfT3rp+LMw+kFD8J30oKAin/AIszD6QUPwnfSnizMPpBQ/Cd9KCgIp/4szD6QUPwnfSnizMPpBQ/Cd9KCgIp/wCLMw+kFD8J30p4szD6QUPwnfSg/lwr/P8Ajvv7/wCrlRVKsFyZjeC1NS+hx2iDqiUyyXjcbvN726uw35Lq+LMw+kFD8J30oKAin/izMPpBQ/Cd9KeLMw+kFD8J30oKAin/AIszD6QUPwnfSnizMPpBQ/Cd9KCgIuLlanraeieMz1sM0mu7TE0tAZYbEEDe9/5LtICIiAiIgIiICIiAiIgIiICIiAiIgIiICIiAiIgIiICIiAiIgIiICIstxBwXxxh0PR0hke2eLlzEZlZ0vbyLAb+pBqUUqxPA62OukdhlFJ+SrH1EIBs1zWQwhkdyfJeQ9v8AFeIZcqqWojbXUMkzGzTPeTGZQ4yRU7iQ0SN2MglAN9rcigsSIiAiIgIiICIiAiIgIiICIiAiIgIiICIiAiIgIiICIiAiIgIiICIiAiIgIiICIiAiIg//2Q=="/>
          <p:cNvSpPr>
            <a:spLocks noChangeAspect="1" noChangeArrowheads="1"/>
          </p:cNvSpPr>
          <p:nvPr userDrawn="1"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138905"/>
            <a:ext cx="12192000" cy="4347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677" y="80023"/>
            <a:ext cx="7182295" cy="562168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lang="en-US" sz="2745" b="1" kern="1200" spc="-96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107" y="6408738"/>
            <a:ext cx="17907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2655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"/>
            <a:ext cx="12191999" cy="384048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11257934" y="6492875"/>
            <a:ext cx="934065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63251" y="20032"/>
            <a:ext cx="1219200" cy="84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03" y="34546"/>
            <a:ext cx="1181623" cy="871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983E211-5213-4681-8E3B-8A9EC47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56529" y="654666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83552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5524-D4D8-4CEC-B464-BA151660B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3E0E8-0895-4319-B05E-F3BE3F6A7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2000"/>
            </a:lvl2pPr>
            <a:lvl3pPr marL="914478" indent="0" algn="ctr">
              <a:buNone/>
              <a:defRPr sz="1800"/>
            </a:lvl3pPr>
            <a:lvl4pPr marL="1371718" indent="0" algn="ctr">
              <a:buNone/>
              <a:defRPr sz="1600"/>
            </a:lvl4pPr>
            <a:lvl5pPr marL="1828957" indent="0" algn="ctr">
              <a:buNone/>
              <a:defRPr sz="1600"/>
            </a:lvl5pPr>
            <a:lvl6pPr marL="2286196" indent="0" algn="ctr">
              <a:buNone/>
              <a:defRPr sz="1600"/>
            </a:lvl6pPr>
            <a:lvl7pPr marL="2743435" indent="0" algn="ctr">
              <a:buNone/>
              <a:defRPr sz="1600"/>
            </a:lvl7pPr>
            <a:lvl8pPr marL="3200675" indent="0" algn="ctr">
              <a:buNone/>
              <a:defRPr sz="1600"/>
            </a:lvl8pPr>
            <a:lvl9pPr marL="365791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1A07-708B-4B3C-A438-0B419768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E8E7-7C84-4770-88EE-8F7A233BC520}" type="datetimeFigureOut">
              <a:rPr lang="en-IN" smtClean="0"/>
              <a:t>17-06-2019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6011F-9BBA-4780-A996-087EBEEC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6AC16-C875-4A19-9740-04CFA798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ADB-5E55-4B36-9378-886000F2148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02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2844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95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335452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7412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44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38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35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8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023722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b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364" y="6409358"/>
            <a:ext cx="712304" cy="365125"/>
          </a:xfrm>
        </p:spPr>
        <p:txBody>
          <a:bodyPr/>
          <a:lstStyle/>
          <a:p>
            <a:fld id="{A4A1916C-D2C9-415B-B273-81792AF0231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AutoShape 6" descr="data:image/jpeg;base64,/9j/4AAQSkZJRgABAQAAAQABAAD/2wCEAAkGBxMHBhIUBwgUExMXGB8aFxgYGBweHBsbIB0iHB4bISIiHignHyElICEeITIhJykvLi4xIB8zPjgsNyktLisBCgoKBQUFDgUFDisZExkrKysrKysrKysrKysrKysrKysrKysrKysrKysrKysrKysrKysrKysrKysrKysrKysrK//AABEIALEBHQMBIgACEQEDEQH/xAAbAAEBAQEBAQEBAAAAAAAAAAAABwYFBAIBA//EAEoQAAEDAgQCBAsDCgQEBwAAAAEAAgMEEQUGEiEHMRMiQVEUFTI3VmFxdJOy0jNzgSM1NkJSYpGhscE0cnXRg6LC8AgWJENTgpL/xAAUAQEAAAAAAAAAAAAAAAAAAAAA/8QAFBEBAAAAAAAAAAAAAAAAAAAAAP/aAAwDAQACEQMRAD8AuKIiAiIgIiICIiAiIgIiICIiAiIgIiICIiAiIgIiICIiAiIgIiICIiAiIgIiICIiDmw43DNj0lIxx6ZkYkcLbaXGw3/suksLhvnjrPc4vmK3SAiIgIiICIiAiIgIiICIiAiIgIiICL8JsNyuPiGa6HDXWrscpo3fsmVmr+F7oOyiyTuJmEtO+YIv+b6V9RcSMKldZuYYfxJH9QEGrRc2gzBSYl+b8Xp5f8krHf0K6SAiIgIiICIiAiIgIiICIiDC4b546z3OL5it0sLhvnjrPc4vmK3SAiIgIiICIiAiIgIiICIiAiLA554jtwaq8Ey9TGrr3bCNoLmsP79u0c9I7OZCDW45jlPgFCZcYrGxRjtdzPqAG7j6gCVPHcQcQzZIWcP8BPR3saqfZg7CQOW3Pm4/urn8OsptzzCMSznVvqnl7gyF20TNLrchzG3kiw77qwxRNhjDYWBrQLAAWAHcAgmTOGFVjT9WdM3TzX/9qLqRj+x/Bo/FdvDeFOE4f5OCtkPfI5z7/gTb+AW1RBw4sm4fE20eAUwH3TP9l8z5Lw6cflcv0x/4Tf8AZd5EGHxDhLhNa64wnond8b3tt7BfT/Jch/DWtwU6sn5znjA5RT9dnf7B/wDkqnogjGGcVq7CKmePNOC9OynkMc09OD1SO0i1je37v9lTMs5so80U+rBa9slvKbye32tO49vJZThkNWa8eDhceFn/AKl/TNPCunxCq8Iy5MaCsabtfFswu9bRyvvu23M3BQUJFL8vcQZ8DxRtDxGgEMp2jqRtFKOVyeQ/zCw7w1U9p1Nu03CD9REQEREBERBiMXzLX0tfNHS4DK8NMgjkERLTszozfXuLmTVt2D8ds3yd1IsyYF0ud5ZYctHS57dcr2R1IlsBe0Zs6Ow7Wu37lXRy2CDDYb546z3OL5it0sLhvnjrPc4vmK3SAubjmOQ4FA1+IGTS46RojfIb2vyY0ke1dJZDiXUilweMilrJXa7NbSvkYb6TvIWAkMHsO9tkHZwLMUGPF/i4ydS2rXFJH5V7W1tbfkeXJdZYLhXG8R1Dqyvq5Hu0EsnZM1kY61mxmYBz+3U71N2C3qAiIgIiICIiAiKY5/zZPi2LjCslPvUP+3mHKFnaLjke93ZcAdY7B+Z0zpUYxjJwzIXWnO09QD1YRydY947XdnIXdy0WSsjQZQw53Rflah4JlncOs4ncgdzb9n8ble3JWUoMn4O2HD2XdzkkI60ju8+ruHYu7N9k72FBguBnm8i+8l+cqgKf8DPN5F95L85VAQEREBERAREQTnhj+lmO+9/UqMpzwx/SzHfe/qVGQcnM2XafM+FugxenD2nkf1mO5amnsI/72U2wLHKjhjjTKDNk5koX/wCGqTfqD9l3qGwI/VvfyeVfXIzVl2HNGCSU+Jsu13Jw8pjhye31j+e4OxKDrA6hsV+qUcNMfmy7jbsFzQ7rx/4WTkHs5hgvz28n2Ob2AKroCIiAiIgnebsBLqqeeXDcNjYCHmo0vNS0Cx1gBg/KC23W7vYqGDcKT5pgp3ZpnfUMoGzNkYGU0lNqmqbtadQfqBu4ktBaCG237bVgbBBhsN88dZ7nF8xW6WFw3zx1nucXzFbpAXBzdWGio2FuYYaC7ra5WsIdseqNThv2/gu8slxHk04VG0VAYZJNAApxPK4lp6sTCQA6wJ1HYAFB5ciVD6vMVc9+YIa5vRwBr4iywIM1wWNe7SdxubX/AAW3WB4XUbKSWpHTv6VjIYjE+nEL2RMD+jc4AkPc7U68gNjp7LLfICIiAiIgIizWf83x5NwF00wDpHdWGO+73/7DmT/chBxeJ2cpML6Ohy2NeIVNmsA36Np21nuPO19hYuOw36vD7JseUMJ036Spk608p3L3c7XO+kG9vxPMrj8LsoSUAkr8ynXX1PWcXDeNh5M9RO17chZvZvQkBfE32TvYV9r4m+yd7CgwXAzzeRfeS/OVQFP+Bnm8i+8l+cqgICIiAiIgIiIJzwx/SzHfe/qVGU54Y/pZjvvf1KjICIiDCcWMnnMeDibDLtrab8pC5vlOtvov+Fx3H2le/hpm0Zuy22STaePqTt5WeBzt3O5/xHYtYo/mNh4a8RGV1O21BWnRUgcmSG51fx64/wCIEFgRfjXB7QWG4O4IX6gIiIMJimGYhNmNz8v64Gh41OqJmvicLDUWRaHub28nR77lbsct1JczRD/zlKJ6xjgZG6wX1gYA5rRHFKYx0TLHrAEi+q58resjYIMNhvnjrPc4vmK3SwuG+eOs9zi+YrdICx/EaRkFPSvFTPFUNmJp3QwmY6+jdqa6MeUwtvcCx2G4WwWV4gviZRU5kqZo6gTA0pgj6STpdDgRotZzdBdqvYW7Rsg8XD2oFbiVXJW1VRJVlkQk6WnNOGx3k6MMYd7X6Qk3NytusfkJkjp6mTEzVPqHiMPknhbC0tbr0sjY1xADbuJ3vdy2CAiIgIiIPPiFbHh1DJLWyhkcbS5zj2AC5UmynTOz/md+L5gGiipyRSxvtp6t7vdfbq+UT+0B2NX9M+Vsmf8ANzMIwaUiniIfWSN9R8n16dtt7uI/ZW4zThUMGQaimhf0EIgMYLWudpbaw6rQXO9dhc7oPXgma6PHagswrEWyPDdWncEtvbUAQNTb7ahsu0pplXGIcZxuk8IxtklVE+bS1lLNE3Q5luiaXtGkNsDpJJNgqWgL4m+yd7CvtfE32TvYUGC4GebyL7yX5yqAp/wM83kX3kvzlUBAXMzK+SPApjRGYSBt29A1jpLg8mh/VJ9q6a5GbaTw3LszC6MAgX6VzmssCD1nNIIHrBQY7IOKV1bjtsVxtpj0E+DTBrar2lojZYDkSLqkKT8McToq3HGCky7HHP0Zd00MzpmtHax5dvGT2NN/aqwgIiIJzwx/SzHfe/qVGU54Y/pZjvvf1KjICIp1mZwpcyznG6/Eoo3Bhp/BulMburpcyzGus/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/on55zbJjGMRkQsJZRRk7AC4Lrer5if2Qg1fDLKAyll8Co61TKdc773Jcf1b9ob/ADNz2rtZqrG4fl2oknq3wtawkvjALx/lBBBceQv2kLqrk5rEDsuVAxiFz4DGeka0EuLfUBvfusgxOVKIYdmWnGK0tfEZNb4enmikY+Yt67nFo1NlLLnT5PlWVMUpyDVjGcwQyxS1VVExrhHJU1NOTHta4ijJe55G2t24F1VkBfE32TvYV9r4m+yd7CgwXAzzeRfeS/OVQFP+Bnm8i+8l+cqgIC5uYqJ2I4PJHDBBI5wFmztLojYg9YDchdJcPO1G6vyxPHT1LY3EDdztDSAQSwu/VDhdt/Wg4OEivgzPSMrTSimDJrtpBIGA2Zp6QE279P8A9lulPMlU0MWOjwXKNJSu0u/KxVUUjvZpaAbHvVDQEREE54Y/pZjvvf1KjKc8Mf0sx33v6lRkBTDONPHFmlzsYzN4K18kWhnhb4rwhlpOq07Ev5ONuR3VPWFmxOlwnNVf4RSVFTJIY9YZSukDG9EAI9QvcHd1tvKPPmg7+S6WahyrTR4pUdLK1nXeHl+o3JvqPlbW3XbXCyNSChynTRskkcGtsDIwxutqNgWEktsLAAnkAu6gIiICIiCeYpliqOa5qnD6M6n2Ak8OLDoH6ob4O7QOfVDlQhy3UuzG+N+LVfhOOPAYZJIogCHMmY2IF9+kGoAHqNsN3O52VRabtQYbDfPHWe5xfMVulhcN88dZ7nF8xW6QFlc/zuZSQMo6mqbPJLpibTOY1zzpJOpz2kBgAJJ9i1SynEWldUYTG6ChmkfHJrbJDPHC+GzSC/VIQLWJaWnYgoPPkHXDXVUeKTVfhLWxlzKh8T7MOvS6N8bG6mk6gb8i3s7dmp9wmqhiAqpTTVTnksBqKiRsnS21dWNzAG6Gb+TcXcdyqCgIix/ErOAyrgwFINdXMdFPHzJcdtVu4XHtJA7UGY4i18mdMzR4NgshDARJWSN/VaDfR+Gxt+0WjsKp2HUMeGUEcNFEGxxtDWgdgGymv/h/pNOAVktZH/6l1U9sr3eUdLWmxP8Amc4+0lVNAXjxemdWYZIyCsdA5zbCRtrsPeLr2LwY9CKjB5WyYf4SC2xhu0a/3buIA/EoMHgOWjgGcKd+JVcFXLJra2dzpun2YTYN1Pj5Xuer+KpamGUsPgqM0MfheTX0RppHxyvD4SNRjvodZ5J2c03aCLketU9AXxN9k72Ffa+JvsnewoMFwM83kX3kvzlUBT/gZ5vIvvJfnKoCAuLnGQRZbnMjIyLC/SxulZzG5Y0XdbnYLtLy4nFLPQvbh1U2KUjqvczWAb9rbi/8UEu4c0NPHmlhpaxj3NbK8aaGaBxdKQXAucNOhliGN52PqVbWJpqCvps4UbsYxqOoj0TCzI2w2JDLXb0hMnI8h1bHvW2QEREE54Y/pZjvvf1KjKdcLutmfHXDl4aR/AuVFQFOsyZgdgGZKnwOtpYi/Q6TpIal7jZgAJLeoNu63r3VFUm4h1fTZndHV5kY2JgYPBX01Q9mpzQev0RAkLuYa4kepBRst4gcVwKGZ08che2+uMODDvzAduB7V01ycp1QrcuU74Zo3tczZ0UZjYRew0sO7R6l1kBERAREQTvOVOGTTuGT4A9x6tXI+lALrCzyJDc27iL7Khs8kKTZrpqWLNDqinrJX1DZ7uZJDHMyIMY3W+xcx7IQHtJs4kuIIBsqyOSDDYb546z3OL5it0sLhvnjrPc4vmK3SAuLmnLMGaaJkWKGTQ14eAx2m5HK/eB3FdpEHIwDAGYHr8HrKiQODRaWUvDQ29tIOzee9u4dy66LhZvzZTZSw0y4rPY/qRi2t57mj+/IIP65rzHBlXBn1GKSWaNmtHlPd2NaO0n+QuTsFheHmAT5jxs4xmyOz3f4SE3tEzkHW9nL2l3Mi3iy5lqp4hY43Ec7Q6KZv+GpDexHMFwPZ3nm8gcmgA14Cw2CCe8FfzLX/wCoT/0YqGp5wV/Mtf8A6hN/RioaAvPiFIK6ifG+V7A4W1McWuHsI5H1r0IgzeB5NhwTEDLSV1UXOcXPD5nOa9xGkucDzNgN/UFpERAXxN9k72Ffa+JvsnewoMFwM83kX3kvzlUBT/gZ5vIvvJfnKoCAvNiNJ4dROj8Ikj1frRu0uG99j2L0ogyGCZPdguZ3VDKsVDXtIc+cF1QzbZrJL20fu6R7SteiICIiCdcK/wA/477+/wDq5UVTrhX+f8d9/f8A1cqKgLkyZdglxB00jXF7pY5T1jbXG3Q027rdi6yIPDguFR4JhUcFA0iOMaWgm5te/Ne5EQEREBERB4pMJgkqJHvoYy+RobI7QLvaOQcbXIHrXtREGCwmUScZK7SD1aSIG4I31X2uNxvzGy3qlufuHNbmDNLqrBcbbTgxtYRqka46b89I5LiM4WY0wdXOh+LOgtq5uL49S4LEXYriUUI/ecAfwHM/gpDNwnxmcfls5XHcZZl46HgdWUlVrdiFHKe6Rsjm37yLb/ig1OJcU5canMHDrBpKuT/5nNLY2+uzrf8AMW/ivXlbhmfGQrM8VvhtZsQD9nGRysNg63ZsGju7V+0eAY7QU4ZQ4xh0bByayAtA/ANX9/FmYfSCh+E76UFART/xZmH0gofhO+lPFmYfSCh+E76UHxwV/Mtf/qE39GKhqV5fybjeXqeRmG49RBskrpXXjceu61/1eWw2XU8WZh9IKH4TvpQUBFP/ABZmH0gofhO+lPFmYfSCh+E76UFART/xZmH0gofhO+lPFmYfSCh+E76UFAXxN9k72FYLxZmH0gofhO+lfjsKzC5tjmCh+E76UH7wM83kX3kvzlUBSzLmTsby3hbYMLx6iEYJIDo3E3cbnfT3rp+LMw+kFD8J30oKAin/AIszD6QUPwnfSnizMPpBQ/Cd9KCgIp/4szD6QUPwnfSnizMPpBQ/Cd9KCgIp/wCLMw+kFD8J30p4szD6QUPwnfSg/lwr/P8Ajvv7/wCrlRVKsFyZjeC1NS+hx2iDqiUyyXjcbvN726uw35Lq+LMw+kFD8J30oKAin/izMPpBQ/Cd9KeLMw+kFD8J30oKAin/AIszD6QUPwnfSnizMPpBQ/Cd9KCgIuLlanraeieMz1sM0mu7TE0tAZYbEEDe9/5LtICIiAiIgIiICIiAiIgIiICIiAiIgIiICIiAiIgIiICIiAiIgIiICIstxBwXxxh0PR0hke2eLlzEZlZ0vbyLAb+pBqUUqxPA62OukdhlFJ+SrH1EIBs1zWQwhkdyfJeQ9v8AFeIZcqqWojbXUMkzGzTPeTGZQ4yRU7iQ0SN2MglAN9rcigsSIiAiIgIiICIiAiIgIiICIiAiIgIiICIiAiIgIiICIiAiIgIiICIiAiIgIiICIiAiIg//2Q=="/>
          <p:cNvSpPr>
            <a:spLocks noChangeAspect="1" noChangeArrowheads="1"/>
          </p:cNvSpPr>
          <p:nvPr userDrawn="1"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138905"/>
            <a:ext cx="12192000" cy="4347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677" y="80023"/>
            <a:ext cx="7182295" cy="562168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lang="en-US" sz="2745" b="1" kern="1200" spc="-96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76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9" r:id="rId10"/>
    <p:sldLayoutId id="2147483691" r:id="rId11"/>
    <p:sldLayoutId id="2147483693" r:id="rId12"/>
    <p:sldLayoutId id="2147483695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jpe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jpg"/><Relationship Id="rId20" Type="http://schemas.openxmlformats.org/officeDocument/2006/relationships/image" Target="../media/image79.jpe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jpeg"/><Relationship Id="rId30" Type="http://schemas.openxmlformats.org/officeDocument/2006/relationships/image" Target="../media/image89.png"/><Relationship Id="rId35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" Target="slide16.xml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slide" Target="slide28.xml"/><Relationship Id="rId4" Type="http://schemas.openxmlformats.org/officeDocument/2006/relationships/slide" Target="slide22.xml"/><Relationship Id="rId9" Type="http://schemas.openxmlformats.org/officeDocument/2006/relationships/image" Target="../media/image10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microsoft.com/office/2007/relationships/hdphoto" Target="../media/hdphoto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slide" Target="slide9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5" Type="http://schemas.openxmlformats.org/officeDocument/2006/relationships/image" Target="../media/image138.png"/><Relationship Id="rId10" Type="http://schemas.openxmlformats.org/officeDocument/2006/relationships/image" Target="../media/image1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1.png"/><Relationship Id="rId4" Type="http://schemas.openxmlformats.org/officeDocument/2006/relationships/slide" Target="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11" Type="http://schemas.openxmlformats.org/officeDocument/2006/relationships/slide" Target="slide15.xml"/><Relationship Id="rId5" Type="http://schemas.openxmlformats.org/officeDocument/2006/relationships/image" Target="../media/image150.png"/><Relationship Id="rId10" Type="http://schemas.openxmlformats.org/officeDocument/2006/relationships/image" Target="../media/image155.svg"/><Relationship Id="rId4" Type="http://schemas.openxmlformats.org/officeDocument/2006/relationships/image" Target="../media/image149.jpeg"/><Relationship Id="rId9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slide" Target="slide15.xml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jpe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3" y="962297"/>
            <a:ext cx="9269013" cy="1491571"/>
          </a:xfrm>
        </p:spPr>
        <p:txBody>
          <a:bodyPr/>
          <a:lstStyle/>
          <a:p>
            <a:r>
              <a:rPr lang="en-IN" dirty="0" err="1"/>
              <a:t>LatentView</a:t>
            </a:r>
            <a:r>
              <a:rPr lang="en-IN" dirty="0"/>
              <a:t> Analytics </a:t>
            </a:r>
            <a:br>
              <a:rPr lang="en-IN" dirty="0"/>
            </a:b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400" dirty="0"/>
              <a:t>Enabling business impact through AI &amp; ML</a:t>
            </a:r>
            <a:endParaRPr lang="en-IN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13" y="3870889"/>
            <a:ext cx="2637248" cy="426958"/>
          </a:xfrm>
        </p:spPr>
        <p:txBody>
          <a:bodyPr/>
          <a:lstStyle/>
          <a:p>
            <a:r>
              <a:rPr lang="en-IN" dirty="0"/>
              <a:t>June 18, 2019</a:t>
            </a:r>
            <a:endParaRPr lang="en-US" dirty="0"/>
          </a:p>
        </p:txBody>
      </p:sp>
      <p:pic>
        <p:nvPicPr>
          <p:cNvPr id="1026" name="Picture 2" descr="Image result for astrazeneca logo">
            <a:extLst>
              <a:ext uri="{FF2B5EF4-FFF2-40B4-BE49-F238E27FC236}">
                <a16:creationId xmlns:a16="http://schemas.microsoft.com/office/drawing/2014/main" id="{D69449C1-D57C-42BC-B7AE-7B61B711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76" y="4710919"/>
            <a:ext cx="3633107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Engagements in AI, ML, DL</a:t>
            </a:r>
            <a:endParaRPr lang="en-US" dirty="0"/>
          </a:p>
        </p:txBody>
      </p:sp>
      <p:sp>
        <p:nvSpPr>
          <p:cNvPr id="40" name="Freeform: Shape 15">
            <a:extLst>
              <a:ext uri="{FF2B5EF4-FFF2-40B4-BE49-F238E27FC236}">
                <a16:creationId xmlns:a16="http://schemas.microsoft.com/office/drawing/2014/main" id="{198A313A-EA24-403D-92F6-EBC0ED3412C6}"/>
              </a:ext>
            </a:extLst>
          </p:cNvPr>
          <p:cNvSpPr/>
          <p:nvPr/>
        </p:nvSpPr>
        <p:spPr>
          <a:xfrm>
            <a:off x="599654" y="799553"/>
            <a:ext cx="10485687" cy="5737405"/>
          </a:xfrm>
          <a:custGeom>
            <a:avLst/>
            <a:gdLst>
              <a:gd name="connsiteX0" fmla="*/ 0 w 10485687"/>
              <a:gd name="connsiteY0" fmla="*/ 487679 h 5737405"/>
              <a:gd name="connsiteX1" fmla="*/ 487679 w 10485687"/>
              <a:gd name="connsiteY1" fmla="*/ 0 h 5737405"/>
              <a:gd name="connsiteX2" fmla="*/ 9998008 w 10485687"/>
              <a:gd name="connsiteY2" fmla="*/ 0 h 5737405"/>
              <a:gd name="connsiteX3" fmla="*/ 10485687 w 10485687"/>
              <a:gd name="connsiteY3" fmla="*/ 487679 h 5737405"/>
              <a:gd name="connsiteX4" fmla="*/ 10485687 w 10485687"/>
              <a:gd name="connsiteY4" fmla="*/ 5249726 h 5737405"/>
              <a:gd name="connsiteX5" fmla="*/ 9998008 w 10485687"/>
              <a:gd name="connsiteY5" fmla="*/ 5737405 h 5737405"/>
              <a:gd name="connsiteX6" fmla="*/ 487679 w 10485687"/>
              <a:gd name="connsiteY6" fmla="*/ 5737405 h 5737405"/>
              <a:gd name="connsiteX7" fmla="*/ 0 w 10485687"/>
              <a:gd name="connsiteY7" fmla="*/ 5249726 h 5737405"/>
              <a:gd name="connsiteX8" fmla="*/ 0 w 10485687"/>
              <a:gd name="connsiteY8" fmla="*/ 487679 h 573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85687" h="5737405">
                <a:moveTo>
                  <a:pt x="0" y="487679"/>
                </a:moveTo>
                <a:cubicBezTo>
                  <a:pt x="0" y="218341"/>
                  <a:pt x="218341" y="0"/>
                  <a:pt x="487679" y="0"/>
                </a:cubicBezTo>
                <a:lnTo>
                  <a:pt x="9998008" y="0"/>
                </a:lnTo>
                <a:cubicBezTo>
                  <a:pt x="10267346" y="0"/>
                  <a:pt x="10485687" y="218341"/>
                  <a:pt x="10485687" y="487679"/>
                </a:cubicBezTo>
                <a:lnTo>
                  <a:pt x="10485687" y="5249726"/>
                </a:lnTo>
                <a:cubicBezTo>
                  <a:pt x="10485687" y="5519064"/>
                  <a:pt x="10267346" y="5737405"/>
                  <a:pt x="9998008" y="5737405"/>
                </a:cubicBezTo>
                <a:lnTo>
                  <a:pt x="487679" y="5737405"/>
                </a:lnTo>
                <a:cubicBezTo>
                  <a:pt x="218341" y="5737405"/>
                  <a:pt x="0" y="5519064"/>
                  <a:pt x="0" y="5249726"/>
                </a:cubicBezTo>
                <a:lnTo>
                  <a:pt x="0" y="487679"/>
                </a:lnTo>
                <a:close/>
              </a:path>
            </a:pathLst>
          </a:custGeom>
          <a:ln>
            <a:noFill/>
          </a:ln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036" tIns="219036" rIns="219036" bIns="4595700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41" name="Freeform: Shape 17">
            <a:extLst>
              <a:ext uri="{FF2B5EF4-FFF2-40B4-BE49-F238E27FC236}">
                <a16:creationId xmlns:a16="http://schemas.microsoft.com/office/drawing/2014/main" id="{37EFE343-D0B4-48CF-94B3-8357D60F2AB0}"/>
              </a:ext>
            </a:extLst>
          </p:cNvPr>
          <p:cNvSpPr/>
          <p:nvPr/>
        </p:nvSpPr>
        <p:spPr>
          <a:xfrm>
            <a:off x="2696792" y="2109642"/>
            <a:ext cx="8126407" cy="4229238"/>
          </a:xfrm>
          <a:custGeom>
            <a:avLst/>
            <a:gdLst>
              <a:gd name="connsiteX0" fmla="*/ 0 w 8126407"/>
              <a:gd name="connsiteY0" fmla="*/ 421699 h 4016183"/>
              <a:gd name="connsiteX1" fmla="*/ 421699 w 8126407"/>
              <a:gd name="connsiteY1" fmla="*/ 0 h 4016183"/>
              <a:gd name="connsiteX2" fmla="*/ 7704708 w 8126407"/>
              <a:gd name="connsiteY2" fmla="*/ 0 h 4016183"/>
              <a:gd name="connsiteX3" fmla="*/ 8126407 w 8126407"/>
              <a:gd name="connsiteY3" fmla="*/ 421699 h 4016183"/>
              <a:gd name="connsiteX4" fmla="*/ 8126407 w 8126407"/>
              <a:gd name="connsiteY4" fmla="*/ 3594484 h 4016183"/>
              <a:gd name="connsiteX5" fmla="*/ 7704708 w 8126407"/>
              <a:gd name="connsiteY5" fmla="*/ 4016183 h 4016183"/>
              <a:gd name="connsiteX6" fmla="*/ 421699 w 8126407"/>
              <a:gd name="connsiteY6" fmla="*/ 4016183 h 4016183"/>
              <a:gd name="connsiteX7" fmla="*/ 0 w 8126407"/>
              <a:gd name="connsiteY7" fmla="*/ 3594484 h 4016183"/>
              <a:gd name="connsiteX8" fmla="*/ 0 w 8126407"/>
              <a:gd name="connsiteY8" fmla="*/ 421699 h 401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6407" h="4016183">
                <a:moveTo>
                  <a:pt x="0" y="421699"/>
                </a:moveTo>
                <a:cubicBezTo>
                  <a:pt x="0" y="188801"/>
                  <a:pt x="188801" y="0"/>
                  <a:pt x="421699" y="0"/>
                </a:cubicBezTo>
                <a:lnTo>
                  <a:pt x="7704708" y="0"/>
                </a:lnTo>
                <a:cubicBezTo>
                  <a:pt x="7937606" y="0"/>
                  <a:pt x="8126407" y="188801"/>
                  <a:pt x="8126407" y="421699"/>
                </a:cubicBezTo>
                <a:lnTo>
                  <a:pt x="8126407" y="3594484"/>
                </a:lnTo>
                <a:cubicBezTo>
                  <a:pt x="8126407" y="3827382"/>
                  <a:pt x="7937606" y="4016183"/>
                  <a:pt x="7704708" y="4016183"/>
                </a:cubicBezTo>
                <a:lnTo>
                  <a:pt x="421699" y="4016183"/>
                </a:lnTo>
                <a:cubicBezTo>
                  <a:pt x="188801" y="4016183"/>
                  <a:pt x="0" y="3827382"/>
                  <a:pt x="0" y="3594484"/>
                </a:cubicBezTo>
                <a:lnTo>
                  <a:pt x="0" y="42169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711" tIns="199711" rIns="199711" bIns="2673788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42" name="Freeform: Shape 18">
            <a:extLst>
              <a:ext uri="{FF2B5EF4-FFF2-40B4-BE49-F238E27FC236}">
                <a16:creationId xmlns:a16="http://schemas.microsoft.com/office/drawing/2014/main" id="{A3B1834A-FA54-49D1-903D-5138E23702EF}"/>
              </a:ext>
            </a:extLst>
          </p:cNvPr>
          <p:cNvSpPr/>
          <p:nvPr/>
        </p:nvSpPr>
        <p:spPr>
          <a:xfrm>
            <a:off x="4917583" y="3460384"/>
            <a:ext cx="5755180" cy="2690240"/>
          </a:xfrm>
          <a:custGeom>
            <a:avLst/>
            <a:gdLst>
              <a:gd name="connsiteX0" fmla="*/ 0 w 5483031"/>
              <a:gd name="connsiteY0" fmla="*/ 382501 h 2294962"/>
              <a:gd name="connsiteX1" fmla="*/ 382501 w 5483031"/>
              <a:gd name="connsiteY1" fmla="*/ 0 h 2294962"/>
              <a:gd name="connsiteX2" fmla="*/ 5100530 w 5483031"/>
              <a:gd name="connsiteY2" fmla="*/ 0 h 2294962"/>
              <a:gd name="connsiteX3" fmla="*/ 5483031 w 5483031"/>
              <a:gd name="connsiteY3" fmla="*/ 382501 h 2294962"/>
              <a:gd name="connsiteX4" fmla="*/ 5483031 w 5483031"/>
              <a:gd name="connsiteY4" fmla="*/ 1912461 h 2294962"/>
              <a:gd name="connsiteX5" fmla="*/ 5100530 w 5483031"/>
              <a:gd name="connsiteY5" fmla="*/ 2294962 h 2294962"/>
              <a:gd name="connsiteX6" fmla="*/ 382501 w 5483031"/>
              <a:gd name="connsiteY6" fmla="*/ 2294962 h 2294962"/>
              <a:gd name="connsiteX7" fmla="*/ 0 w 5483031"/>
              <a:gd name="connsiteY7" fmla="*/ 1912461 h 2294962"/>
              <a:gd name="connsiteX8" fmla="*/ 0 w 5483031"/>
              <a:gd name="connsiteY8" fmla="*/ 382501 h 229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3031" h="2294962">
                <a:moveTo>
                  <a:pt x="0" y="382501"/>
                </a:moveTo>
                <a:cubicBezTo>
                  <a:pt x="0" y="171252"/>
                  <a:pt x="171252" y="0"/>
                  <a:pt x="382501" y="0"/>
                </a:cubicBezTo>
                <a:lnTo>
                  <a:pt x="5100530" y="0"/>
                </a:lnTo>
                <a:cubicBezTo>
                  <a:pt x="5311779" y="0"/>
                  <a:pt x="5483031" y="171252"/>
                  <a:pt x="5483031" y="382501"/>
                </a:cubicBezTo>
                <a:lnTo>
                  <a:pt x="5483031" y="1912461"/>
                </a:lnTo>
                <a:cubicBezTo>
                  <a:pt x="5483031" y="2123710"/>
                  <a:pt x="5311779" y="2294962"/>
                  <a:pt x="5100530" y="2294962"/>
                </a:cubicBezTo>
                <a:lnTo>
                  <a:pt x="382501" y="2294962"/>
                </a:lnTo>
                <a:cubicBezTo>
                  <a:pt x="171252" y="2294962"/>
                  <a:pt x="0" y="2123710"/>
                  <a:pt x="0" y="1912461"/>
                </a:cubicBezTo>
                <a:lnTo>
                  <a:pt x="0" y="38250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231" tIns="188231" rIns="188231" bIns="254271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31443A-A5BC-47A5-AA24-FF782EF14F05}"/>
              </a:ext>
            </a:extLst>
          </p:cNvPr>
          <p:cNvSpPr txBox="1"/>
          <p:nvPr/>
        </p:nvSpPr>
        <p:spPr>
          <a:xfrm>
            <a:off x="2541193" y="1315338"/>
            <a:ext cx="705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business decision making in a complex environment with random effects, multiple agents and non-linear interactions</a:t>
            </a:r>
            <a:endParaRPr lang="en-IN" sz="1400" i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D22CA7-8CBD-4C30-BBA2-19406C76FACC}"/>
              </a:ext>
            </a:extLst>
          </p:cNvPr>
          <p:cNvGrpSpPr/>
          <p:nvPr/>
        </p:nvGrpSpPr>
        <p:grpSpPr>
          <a:xfrm>
            <a:off x="792629" y="2109642"/>
            <a:ext cx="1748564" cy="4216060"/>
            <a:chOff x="863662" y="2957280"/>
            <a:chExt cx="1748564" cy="4216060"/>
          </a:xfrm>
        </p:grpSpPr>
        <p:sp>
          <p:nvSpPr>
            <p:cNvPr id="55" name="Freeform: Shape 16">
              <a:extLst>
                <a:ext uri="{FF2B5EF4-FFF2-40B4-BE49-F238E27FC236}">
                  <a16:creationId xmlns:a16="http://schemas.microsoft.com/office/drawing/2014/main" id="{7C8EF7F9-89A3-487C-8EB7-D0E8726AFBAC}"/>
                </a:ext>
              </a:extLst>
            </p:cNvPr>
            <p:cNvSpPr/>
            <p:nvPr/>
          </p:nvSpPr>
          <p:spPr>
            <a:xfrm>
              <a:off x="863662" y="2957280"/>
              <a:ext cx="1748564" cy="4216060"/>
            </a:xfrm>
            <a:custGeom>
              <a:avLst/>
              <a:gdLst>
                <a:gd name="connsiteX0" fmla="*/ 0 w 1429880"/>
                <a:gd name="connsiteY0" fmla="*/ 150137 h 3061536"/>
                <a:gd name="connsiteX1" fmla="*/ 150137 w 1429880"/>
                <a:gd name="connsiteY1" fmla="*/ 0 h 3061536"/>
                <a:gd name="connsiteX2" fmla="*/ 1279743 w 1429880"/>
                <a:gd name="connsiteY2" fmla="*/ 0 h 3061536"/>
                <a:gd name="connsiteX3" fmla="*/ 1429880 w 1429880"/>
                <a:gd name="connsiteY3" fmla="*/ 150137 h 3061536"/>
                <a:gd name="connsiteX4" fmla="*/ 1429880 w 1429880"/>
                <a:gd name="connsiteY4" fmla="*/ 2911399 h 3061536"/>
                <a:gd name="connsiteX5" fmla="*/ 1279743 w 1429880"/>
                <a:gd name="connsiteY5" fmla="*/ 3061536 h 3061536"/>
                <a:gd name="connsiteX6" fmla="*/ 150137 w 1429880"/>
                <a:gd name="connsiteY6" fmla="*/ 3061536 h 3061536"/>
                <a:gd name="connsiteX7" fmla="*/ 0 w 1429880"/>
                <a:gd name="connsiteY7" fmla="*/ 2911399 h 3061536"/>
                <a:gd name="connsiteX8" fmla="*/ 0 w 1429880"/>
                <a:gd name="connsiteY8" fmla="*/ 150137 h 306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880" h="3061536">
                  <a:moveTo>
                    <a:pt x="0" y="150137"/>
                  </a:moveTo>
                  <a:cubicBezTo>
                    <a:pt x="0" y="67219"/>
                    <a:pt x="67219" y="0"/>
                    <a:pt x="150137" y="0"/>
                  </a:cubicBezTo>
                  <a:lnTo>
                    <a:pt x="1279743" y="0"/>
                  </a:lnTo>
                  <a:cubicBezTo>
                    <a:pt x="1362661" y="0"/>
                    <a:pt x="1429880" y="67219"/>
                    <a:pt x="1429880" y="150137"/>
                  </a:cubicBezTo>
                  <a:lnTo>
                    <a:pt x="1429880" y="2911399"/>
                  </a:lnTo>
                  <a:cubicBezTo>
                    <a:pt x="1429880" y="2994317"/>
                    <a:pt x="1362661" y="3061536"/>
                    <a:pt x="1279743" y="3061536"/>
                  </a:cubicBezTo>
                  <a:lnTo>
                    <a:pt x="150137" y="3061536"/>
                  </a:lnTo>
                  <a:cubicBezTo>
                    <a:pt x="67219" y="3061536"/>
                    <a:pt x="0" y="2994317"/>
                    <a:pt x="0" y="2911399"/>
                  </a:cubicBezTo>
                  <a:lnTo>
                    <a:pt x="0" y="150137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9694" tIns="89694" rIns="89694" bIns="8969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Amplifyr</a:t>
              </a:r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AI driven Platform</a:t>
              </a: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Chatbot- Innovation Radar Assistant (IRA)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SNAP – A Voice based analysis platform</a:t>
              </a:r>
              <a:endParaRPr lang="en-US" sz="12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5DE4EA-193A-41BF-8A86-929C6DF17790}"/>
                </a:ext>
              </a:extLst>
            </p:cNvPr>
            <p:cNvSpPr/>
            <p:nvPr/>
          </p:nvSpPr>
          <p:spPr>
            <a:xfrm>
              <a:off x="1044770" y="3020226"/>
              <a:ext cx="1390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 Engagements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87D3DF-E314-4B86-991C-926DCE81C18B}"/>
              </a:ext>
            </a:extLst>
          </p:cNvPr>
          <p:cNvGrpSpPr/>
          <p:nvPr/>
        </p:nvGrpSpPr>
        <p:grpSpPr>
          <a:xfrm>
            <a:off x="2921144" y="3460384"/>
            <a:ext cx="1747879" cy="2690240"/>
            <a:chOff x="775275" y="3034324"/>
            <a:chExt cx="1747879" cy="2690240"/>
          </a:xfrm>
        </p:grpSpPr>
        <p:sp>
          <p:nvSpPr>
            <p:cNvPr id="63" name="Freeform: Shape 148">
              <a:extLst>
                <a:ext uri="{FF2B5EF4-FFF2-40B4-BE49-F238E27FC236}">
                  <a16:creationId xmlns:a16="http://schemas.microsoft.com/office/drawing/2014/main" id="{B2923C04-BD36-49DC-B6B7-163407645EFA}"/>
                </a:ext>
              </a:extLst>
            </p:cNvPr>
            <p:cNvSpPr/>
            <p:nvPr/>
          </p:nvSpPr>
          <p:spPr>
            <a:xfrm>
              <a:off x="775275" y="3034324"/>
              <a:ext cx="1747879" cy="2690240"/>
            </a:xfrm>
            <a:custGeom>
              <a:avLst/>
              <a:gdLst>
                <a:gd name="connsiteX0" fmla="*/ 0 w 1429880"/>
                <a:gd name="connsiteY0" fmla="*/ 150137 h 3061536"/>
                <a:gd name="connsiteX1" fmla="*/ 150137 w 1429880"/>
                <a:gd name="connsiteY1" fmla="*/ 0 h 3061536"/>
                <a:gd name="connsiteX2" fmla="*/ 1279743 w 1429880"/>
                <a:gd name="connsiteY2" fmla="*/ 0 h 3061536"/>
                <a:gd name="connsiteX3" fmla="*/ 1429880 w 1429880"/>
                <a:gd name="connsiteY3" fmla="*/ 150137 h 3061536"/>
                <a:gd name="connsiteX4" fmla="*/ 1429880 w 1429880"/>
                <a:gd name="connsiteY4" fmla="*/ 2911399 h 3061536"/>
                <a:gd name="connsiteX5" fmla="*/ 1279743 w 1429880"/>
                <a:gd name="connsiteY5" fmla="*/ 3061536 h 3061536"/>
                <a:gd name="connsiteX6" fmla="*/ 150137 w 1429880"/>
                <a:gd name="connsiteY6" fmla="*/ 3061536 h 3061536"/>
                <a:gd name="connsiteX7" fmla="*/ 0 w 1429880"/>
                <a:gd name="connsiteY7" fmla="*/ 2911399 h 3061536"/>
                <a:gd name="connsiteX8" fmla="*/ 0 w 1429880"/>
                <a:gd name="connsiteY8" fmla="*/ 150137 h 306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880" h="3061536">
                  <a:moveTo>
                    <a:pt x="0" y="150137"/>
                  </a:moveTo>
                  <a:cubicBezTo>
                    <a:pt x="0" y="67219"/>
                    <a:pt x="67219" y="0"/>
                    <a:pt x="150137" y="0"/>
                  </a:cubicBezTo>
                  <a:lnTo>
                    <a:pt x="1279743" y="0"/>
                  </a:lnTo>
                  <a:cubicBezTo>
                    <a:pt x="1362661" y="0"/>
                    <a:pt x="1429880" y="67219"/>
                    <a:pt x="1429880" y="150137"/>
                  </a:cubicBezTo>
                  <a:lnTo>
                    <a:pt x="1429880" y="2911399"/>
                  </a:lnTo>
                  <a:cubicBezTo>
                    <a:pt x="1429880" y="2994317"/>
                    <a:pt x="1362661" y="3061536"/>
                    <a:pt x="1279743" y="3061536"/>
                  </a:cubicBezTo>
                  <a:lnTo>
                    <a:pt x="150137" y="3061536"/>
                  </a:lnTo>
                  <a:cubicBezTo>
                    <a:pt x="67219" y="3061536"/>
                    <a:pt x="0" y="2994317"/>
                    <a:pt x="0" y="2911399"/>
                  </a:cubicBezTo>
                  <a:lnTo>
                    <a:pt x="0" y="150137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9694" tIns="89694" rIns="89694" bIns="8969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Risk Identification By Modeling Customer Behavioral Patterns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Early Warning System to Enhance Customer Satisfaction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E5D5C99-21E0-42D1-9DB6-47BCD58B82B9}"/>
                </a:ext>
              </a:extLst>
            </p:cNvPr>
            <p:cNvSpPr/>
            <p:nvPr/>
          </p:nvSpPr>
          <p:spPr>
            <a:xfrm>
              <a:off x="986792" y="3103695"/>
              <a:ext cx="14562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Engagements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C1190AA-1171-4D93-8E4B-0D24070ADE1F}"/>
              </a:ext>
            </a:extLst>
          </p:cNvPr>
          <p:cNvSpPr txBox="1"/>
          <p:nvPr/>
        </p:nvSpPr>
        <p:spPr>
          <a:xfrm>
            <a:off x="4471596" y="2564201"/>
            <a:ext cx="6427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insights from data through Mathematical &amp; Probabilistic approaches in Machine Learning, Estimating Uncertainty, Causal Inference and Interpreting Black Box Models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1865E2-7CBA-4E13-B0CC-FD90A00A010E}"/>
              </a:ext>
            </a:extLst>
          </p:cNvPr>
          <p:cNvSpPr txBox="1"/>
          <p:nvPr/>
        </p:nvSpPr>
        <p:spPr>
          <a:xfrm>
            <a:off x="4954588" y="3974507"/>
            <a:ext cx="586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computer perception by utilizing state of the art CNN, LSTM implementations for Text, Images, Speech &amp; Video processing</a:t>
            </a:r>
          </a:p>
        </p:txBody>
      </p:sp>
      <p:sp>
        <p:nvSpPr>
          <p:cNvPr id="68" name="Rectangle: Rounded Corners 23">
            <a:extLst>
              <a:ext uri="{FF2B5EF4-FFF2-40B4-BE49-F238E27FC236}">
                <a16:creationId xmlns:a16="http://schemas.microsoft.com/office/drawing/2014/main" id="{AE90F055-18DD-4765-85AE-385593AE709E}"/>
              </a:ext>
            </a:extLst>
          </p:cNvPr>
          <p:cNvSpPr/>
          <p:nvPr/>
        </p:nvSpPr>
        <p:spPr>
          <a:xfrm>
            <a:off x="5779892" y="4831080"/>
            <a:ext cx="4267200" cy="1203960"/>
          </a:xfrm>
          <a:prstGeom prst="roundRect">
            <a:avLst/>
          </a:prstGeom>
          <a:solidFill>
            <a:srgbClr val="DC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5ACA0A-01F1-485E-B745-F4A381E49A59}"/>
              </a:ext>
            </a:extLst>
          </p:cNvPr>
          <p:cNvSpPr/>
          <p:nvPr/>
        </p:nvSpPr>
        <p:spPr>
          <a:xfrm>
            <a:off x="6749243" y="4831080"/>
            <a:ext cx="2305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Engagements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598286-6E1D-4820-AB7F-0810476BFF4B}"/>
              </a:ext>
            </a:extLst>
          </p:cNvPr>
          <p:cNvSpPr/>
          <p:nvPr/>
        </p:nvSpPr>
        <p:spPr>
          <a:xfrm>
            <a:off x="5665219" y="5346883"/>
            <a:ext cx="215572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200" b="1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Insights Platform for Marketing Strategy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4D0958-CFD0-437F-8876-162593CAB009}"/>
              </a:ext>
            </a:extLst>
          </p:cNvPr>
          <p:cNvSpPr/>
          <p:nvPr/>
        </p:nvSpPr>
        <p:spPr>
          <a:xfrm>
            <a:off x="7935618" y="5318734"/>
            <a:ext cx="215572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Detection Of Defective Transactions</a:t>
            </a:r>
            <a:endParaRPr lang="en-IN" sz="1200" b="1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69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ongo DB">
            <a:extLst>
              <a:ext uri="{FF2B5EF4-FFF2-40B4-BE49-F238E27FC236}">
                <a16:creationId xmlns:a16="http://schemas.microsoft.com/office/drawing/2014/main" id="{C402CDD4-2178-4B7D-9FCA-B7002919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60" y="3951543"/>
            <a:ext cx="1926104" cy="9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711" y="2110279"/>
            <a:ext cx="1571048" cy="32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Tools, Technology &amp; Partnerships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3236" y="734211"/>
            <a:ext cx="386795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Engineering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79809" y="734211"/>
            <a:ext cx="3833218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Science &amp; Modelling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79809" y="1448901"/>
            <a:ext cx="3833218" cy="3468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526" y="1585587"/>
            <a:ext cx="706134" cy="5356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514" y="1595622"/>
            <a:ext cx="979807" cy="4237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847930" y="734211"/>
            <a:ext cx="261441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Visualization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847930" y="1448902"/>
            <a:ext cx="2614412" cy="3468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3236" y="1420574"/>
            <a:ext cx="3867952" cy="3496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805" y="2175925"/>
            <a:ext cx="1481810" cy="5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711" y="3530121"/>
            <a:ext cx="552137" cy="55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02" y="1463030"/>
            <a:ext cx="1670258" cy="58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 descr="C:\Users\rkova\Desktop\Cisco-POC slides\279px-Cassandra_logo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830" y="2933306"/>
            <a:ext cx="517133" cy="536389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105" y="2175925"/>
            <a:ext cx="1045923" cy="5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www.editoreye.com/article-upload/view/1329652/0xdata___Makers_of_H2O.png?width=380&amp;height=34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2" y="1556134"/>
            <a:ext cx="1045684" cy="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2077" y="1498305"/>
            <a:ext cx="547176" cy="47359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306" y="1679473"/>
            <a:ext cx="1363985" cy="3630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17" y="2742395"/>
            <a:ext cx="1182577" cy="423781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311747" y="2143763"/>
            <a:ext cx="992544" cy="1049253"/>
            <a:chOff x="10777836" y="2418298"/>
            <a:chExt cx="1067102" cy="1464641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7836" y="2418298"/>
              <a:ext cx="1067102" cy="106710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0947042" y="3453316"/>
              <a:ext cx="897896" cy="429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Tableau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Picture 2" descr="http://www.computertrainingsonline.com/wp-content/uploads/2015/01/Informatica.jp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129" y="2413036"/>
            <a:ext cx="1318151" cy="4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842" y="3071041"/>
            <a:ext cx="683991" cy="7444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417" y="2397283"/>
            <a:ext cx="1674244" cy="43985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716" y="3624093"/>
            <a:ext cx="2183449" cy="5191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1401" y="2143763"/>
            <a:ext cx="453219" cy="475300"/>
          </a:xfrm>
          <a:prstGeom prst="rect">
            <a:avLst/>
          </a:prstGeom>
        </p:spPr>
      </p:pic>
      <p:pic>
        <p:nvPicPr>
          <p:cNvPr id="56" name="Picture 6" descr="Image result for neo 4j logo 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606" y="3275252"/>
            <a:ext cx="1085178" cy="5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sql server business intelligence logo 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60" y="3643024"/>
            <a:ext cx="1426451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hadoop logo transparent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9737" y="4284523"/>
            <a:ext cx="1679478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mage result for qlikview logo transparent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441" y="3209760"/>
            <a:ext cx="1261817" cy="2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55" y="5068735"/>
            <a:ext cx="2211962" cy="48034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5631081" y="5286559"/>
            <a:ext cx="2115012" cy="659504"/>
            <a:chOff x="7959137" y="2795187"/>
            <a:chExt cx="2157422" cy="672728"/>
          </a:xfrm>
        </p:grpSpPr>
        <p:pic>
          <p:nvPicPr>
            <p:cNvPr id="68" name="Picture 40" descr="Image result for liveramp logo"/>
            <p:cNvPicPr>
              <a:picLocks noChangeAspect="1" noChangeArrowheads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137" y="2795187"/>
              <a:ext cx="2122667" cy="43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8215214" y="3206305"/>
              <a:ext cx="19013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078" dirty="0">
                  <a:solidFill>
                    <a:srgbClr val="F48917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Measurement Partner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892768" y="5155343"/>
            <a:ext cx="1967522" cy="685205"/>
            <a:chOff x="8112027" y="3636205"/>
            <a:chExt cx="3336817" cy="829258"/>
          </a:xfrm>
        </p:grpSpPr>
        <p:pic>
          <p:nvPicPr>
            <p:cNvPr id="71" name="Picture 9"/>
            <p:cNvPicPr>
              <a:picLocks noChangeAspect="1" noChangeArrowheads="1"/>
            </p:cNvPicPr>
            <p:nvPr/>
          </p:nvPicPr>
          <p:blipFill rotWithShape="1">
            <a:blip r:embed="rId2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12027" y="4106862"/>
              <a:ext cx="3336817" cy="35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4" descr="Image result for tableau logo transparent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724" y="3636205"/>
              <a:ext cx="2207988" cy="46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7433749" y="5046431"/>
            <a:ext cx="2729485" cy="982615"/>
            <a:chOff x="9659751" y="2659585"/>
            <a:chExt cx="2784217" cy="1002318"/>
          </a:xfrm>
        </p:grpSpPr>
        <p:pic>
          <p:nvPicPr>
            <p:cNvPr id="74" name="Picture 73" descr="http://www.parsely.com/static/img/logos/logo-optimizely.pn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751" y="2659585"/>
              <a:ext cx="2784217" cy="100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10382665" y="3331126"/>
              <a:ext cx="1428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176" dirty="0">
                  <a:solidFill>
                    <a:srgbClr val="2067AB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Alliance Partner</a:t>
              </a: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428" y="5068735"/>
            <a:ext cx="2265613" cy="1096532"/>
          </a:xfrm>
          <a:prstGeom prst="rect">
            <a:avLst/>
          </a:prstGeom>
        </p:spPr>
      </p:pic>
      <p:pic>
        <p:nvPicPr>
          <p:cNvPr id="1026" name="Picture 2" descr="Image result for Databricks">
            <a:extLst>
              <a:ext uri="{FF2B5EF4-FFF2-40B4-BE49-F238E27FC236}">
                <a16:creationId xmlns:a16="http://schemas.microsoft.com/office/drawing/2014/main" id="{E592D87E-6FAA-4412-9330-DFA9485E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6175" y="4078008"/>
            <a:ext cx="1066992" cy="53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3E0A37-4610-4228-9F07-123931EE8AFD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626" y="1551815"/>
            <a:ext cx="1205700" cy="346134"/>
          </a:xfrm>
          <a:prstGeom prst="rect">
            <a:avLst/>
          </a:prstGeom>
        </p:spPr>
      </p:pic>
      <p:pic>
        <p:nvPicPr>
          <p:cNvPr id="1036" name="Picture 12" descr="Image result for Microsoft Gold Data Analytics Partnership">
            <a:extLst>
              <a:ext uri="{FF2B5EF4-FFF2-40B4-BE49-F238E27FC236}">
                <a16:creationId xmlns:a16="http://schemas.microsoft.com/office/drawing/2014/main" id="{C2FEA205-4D6C-4EEC-90D0-307A9C37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15" y="5625890"/>
            <a:ext cx="2204102" cy="47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C7043-74F9-4B8D-82E1-9E6FFAA25FF5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18" y="4359664"/>
            <a:ext cx="1518026" cy="408349"/>
          </a:xfrm>
          <a:prstGeom prst="rect">
            <a:avLst/>
          </a:prstGeom>
        </p:spPr>
      </p:pic>
      <p:pic>
        <p:nvPicPr>
          <p:cNvPr id="5" name="Picture 2" descr="Image result for elasticsearch logo">
            <a:extLst>
              <a:ext uri="{FF2B5EF4-FFF2-40B4-BE49-F238E27FC236}">
                <a16:creationId xmlns:a16="http://schemas.microsoft.com/office/drawing/2014/main" id="{15F5CA3F-7D64-456E-A517-D9F4B277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14" y="2877123"/>
            <a:ext cx="1827220" cy="6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82815-BB15-4CB6-BB2C-28D13A6CDBAA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32" y="3612669"/>
            <a:ext cx="1346554" cy="1122353"/>
          </a:xfrm>
          <a:prstGeom prst="rect">
            <a:avLst/>
          </a:prstGeom>
        </p:spPr>
      </p:pic>
      <p:pic>
        <p:nvPicPr>
          <p:cNvPr id="8" name="Picture 4" descr="Image result for keras logo">
            <a:extLst>
              <a:ext uri="{FF2B5EF4-FFF2-40B4-BE49-F238E27FC236}">
                <a16:creationId xmlns:a16="http://schemas.microsoft.com/office/drawing/2014/main" id="{1D8A3612-8256-4B0A-84DB-BF9149B2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19" y="3080665"/>
            <a:ext cx="1290929" cy="42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4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08133" y="2358666"/>
            <a:ext cx="6372225" cy="914400"/>
          </a:xfrm>
        </p:spPr>
        <p:txBody>
          <a:bodyPr/>
          <a:lstStyle/>
          <a:p>
            <a:r>
              <a:rPr lang="en-IN" dirty="0"/>
              <a:t>Customer Success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752C5-F18F-4E89-89AD-1B1CD760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Representative Case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FC915-9DE7-4AF8-B197-05547CBC285A}"/>
              </a:ext>
            </a:extLst>
          </p:cNvPr>
          <p:cNvSpPr/>
          <p:nvPr/>
        </p:nvSpPr>
        <p:spPr>
          <a:xfrm>
            <a:off x="599656" y="1080578"/>
            <a:ext cx="10854926" cy="4696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7E52D-0BCD-48D5-A808-2D88C45460EF}"/>
              </a:ext>
            </a:extLst>
          </p:cNvPr>
          <p:cNvGrpSpPr/>
          <p:nvPr/>
        </p:nvGrpSpPr>
        <p:grpSpPr>
          <a:xfrm>
            <a:off x="1065726" y="1430209"/>
            <a:ext cx="2286000" cy="3942802"/>
            <a:chOff x="2281372" y="1394909"/>
            <a:chExt cx="2286000" cy="3942802"/>
          </a:xfrm>
        </p:grpSpPr>
        <p:sp>
          <p:nvSpPr>
            <p:cNvPr id="6" name="Rectangle 5">
              <a:hlinkClick r:id="rId3" action="ppaction://hlinksldjump"/>
              <a:extLst>
                <a:ext uri="{FF2B5EF4-FFF2-40B4-BE49-F238E27FC236}">
                  <a16:creationId xmlns:a16="http://schemas.microsoft.com/office/drawing/2014/main" id="{B1E2B70B-0938-498A-A41B-E56DA2B0E7FC}"/>
                </a:ext>
              </a:extLst>
            </p:cNvPr>
            <p:cNvSpPr/>
            <p:nvPr/>
          </p:nvSpPr>
          <p:spPr>
            <a:xfrm>
              <a:off x="2281372" y="1394909"/>
              <a:ext cx="2286000" cy="39428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B76B7-DB62-4354-BDFA-71012B87D57C}"/>
                </a:ext>
              </a:extLst>
            </p:cNvPr>
            <p:cNvSpPr/>
            <p:nvPr/>
          </p:nvSpPr>
          <p:spPr>
            <a:xfrm>
              <a:off x="2281372" y="1564047"/>
              <a:ext cx="22661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Asset Management Company in UK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386E9C-9842-46E0-91F9-3BC51A53EA54}"/>
              </a:ext>
            </a:extLst>
          </p:cNvPr>
          <p:cNvGrpSpPr/>
          <p:nvPr/>
        </p:nvGrpSpPr>
        <p:grpSpPr>
          <a:xfrm>
            <a:off x="6212551" y="1430209"/>
            <a:ext cx="2286000" cy="3942802"/>
            <a:chOff x="5148119" y="1394909"/>
            <a:chExt cx="2286000" cy="3942802"/>
          </a:xfrm>
        </p:grpSpPr>
        <p:sp>
          <p:nvSpPr>
            <p:cNvPr id="11" name="Rectangl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F084F50B-6F35-4E10-9CAB-4299196F31D8}"/>
                </a:ext>
              </a:extLst>
            </p:cNvPr>
            <p:cNvSpPr/>
            <p:nvPr/>
          </p:nvSpPr>
          <p:spPr>
            <a:xfrm>
              <a:off x="5148119" y="1394909"/>
              <a:ext cx="2286000" cy="394280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E71BB9-D33E-4DCE-8320-D440F068F1CE}"/>
                </a:ext>
              </a:extLst>
            </p:cNvPr>
            <p:cNvSpPr/>
            <p:nvPr/>
          </p:nvSpPr>
          <p:spPr>
            <a:xfrm>
              <a:off x="5227786" y="1564047"/>
              <a:ext cx="21551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Snacks &amp; Beverages Company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DF4192-80F0-4584-B5BE-43B0D8E46460}"/>
              </a:ext>
            </a:extLst>
          </p:cNvPr>
          <p:cNvGrpSpPr/>
          <p:nvPr/>
        </p:nvGrpSpPr>
        <p:grpSpPr>
          <a:xfrm>
            <a:off x="8840274" y="1430209"/>
            <a:ext cx="2286000" cy="3942802"/>
            <a:chOff x="2295440" y="1394909"/>
            <a:chExt cx="2286000" cy="3942802"/>
          </a:xfrm>
        </p:grpSpPr>
        <p:sp>
          <p:nvSpPr>
            <p:cNvPr id="35" name="Rectangle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2684F356-9D45-44E4-8D17-244F97F509C7}"/>
                </a:ext>
              </a:extLst>
            </p:cNvPr>
            <p:cNvSpPr/>
            <p:nvPr/>
          </p:nvSpPr>
          <p:spPr>
            <a:xfrm>
              <a:off x="2295440" y="1394909"/>
              <a:ext cx="2286000" cy="39428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35E8D6-AAF7-4F63-9BC9-FF77A1A840F3}"/>
                </a:ext>
              </a:extLst>
            </p:cNvPr>
            <p:cNvSpPr/>
            <p:nvPr/>
          </p:nvSpPr>
          <p:spPr>
            <a:xfrm>
              <a:off x="2399361" y="1595609"/>
              <a:ext cx="195956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Leading Fashion </a:t>
              </a:r>
            </a:p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E-Commerce</a:t>
              </a:r>
            </a:p>
          </p:txBody>
        </p:sp>
      </p:grpSp>
      <p:pic>
        <p:nvPicPr>
          <p:cNvPr id="2056" name="Picture 8" descr="https://static.thenounproject.com/png/2035424-200.png">
            <a:extLst>
              <a:ext uri="{FF2B5EF4-FFF2-40B4-BE49-F238E27FC236}">
                <a16:creationId xmlns:a16="http://schemas.microsoft.com/office/drawing/2014/main" id="{7BC13270-9786-4E96-A30F-5A28121C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60" y="2142034"/>
            <a:ext cx="946059" cy="94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D3819BB-8413-4D8B-9D30-555A28604E29}"/>
              </a:ext>
            </a:extLst>
          </p:cNvPr>
          <p:cNvSpPr/>
          <p:nvPr/>
        </p:nvSpPr>
        <p:spPr>
          <a:xfrm>
            <a:off x="1065122" y="3100692"/>
            <a:ext cx="22860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Transformation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 supporting commercial &amp; customer excellence initiatives</a:t>
            </a:r>
          </a:p>
          <a:p>
            <a:pPr lvl="0"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Partnered with Client Services team on key projects in Revenue Management - </a:t>
            </a:r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Profiling, Retention Modelling, Cross Sell Campaigns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13E09F-CC04-4B70-9A2F-CAD2E5FFCC09}"/>
              </a:ext>
            </a:extLst>
          </p:cNvPr>
          <p:cNvSpPr/>
          <p:nvPr/>
        </p:nvSpPr>
        <p:spPr>
          <a:xfrm>
            <a:off x="8931280" y="3154892"/>
            <a:ext cx="21820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control tower  for leadership encompassing KPIs in   </a:t>
            </a:r>
            <a:r>
              <a:rPr lang="en-US" sz="11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Chain, Business Performance, Customer &amp; Platform Experience</a:t>
            </a:r>
          </a:p>
          <a:p>
            <a:pPr lvl="0"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</a:t>
            </a:r>
            <a:r>
              <a:rPr lang="en-US" sz="11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Demand Forecasts &amp; Inventory Movement Intelligence 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demand planning team</a:t>
            </a:r>
          </a:p>
          <a:p>
            <a:pPr lvl="0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43B78C-2550-44CE-9FC4-BB2EB381B474}"/>
              </a:ext>
            </a:extLst>
          </p:cNvPr>
          <p:cNvGrpSpPr/>
          <p:nvPr/>
        </p:nvGrpSpPr>
        <p:grpSpPr>
          <a:xfrm>
            <a:off x="3643854" y="1431161"/>
            <a:ext cx="2286000" cy="3942802"/>
            <a:chOff x="5148119" y="1394909"/>
            <a:chExt cx="2286000" cy="3942802"/>
          </a:xfrm>
        </p:grpSpPr>
        <p:sp>
          <p:nvSpPr>
            <p:cNvPr id="26" name="Rectangl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534776F7-5995-40D4-B6FC-E2D1D03DC2A5}"/>
                </a:ext>
              </a:extLst>
            </p:cNvPr>
            <p:cNvSpPr/>
            <p:nvPr/>
          </p:nvSpPr>
          <p:spPr>
            <a:xfrm>
              <a:off x="5148119" y="1394909"/>
              <a:ext cx="2286000" cy="394280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953113-E53F-4353-8E99-32D5639EBA7E}"/>
                </a:ext>
              </a:extLst>
            </p:cNvPr>
            <p:cNvSpPr/>
            <p:nvPr/>
          </p:nvSpPr>
          <p:spPr>
            <a:xfrm>
              <a:off x="5227786" y="1564047"/>
              <a:ext cx="21551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Broad Line Food Distributor in U.S</a:t>
              </a:r>
            </a:p>
          </p:txBody>
        </p:sp>
      </p:grpSp>
      <p:pic>
        <p:nvPicPr>
          <p:cNvPr id="30" name="Picture 10" descr="https://static.thenounproject.com/png/2072605-200.png">
            <a:extLst>
              <a:ext uri="{FF2B5EF4-FFF2-40B4-BE49-F238E27FC236}">
                <a16:creationId xmlns:a16="http://schemas.microsoft.com/office/drawing/2014/main" id="{7628244C-90BC-4125-98E3-57E40186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40" y="2305684"/>
            <a:ext cx="608689" cy="60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CD2EA4-7E06-4EC5-AE43-54B350AF7409}"/>
              </a:ext>
            </a:extLst>
          </p:cNvPr>
          <p:cNvSpPr/>
          <p:nvPr/>
        </p:nvSpPr>
        <p:spPr>
          <a:xfrm>
            <a:off x="6271577" y="3149852"/>
            <a:ext cx="2155168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of Excellence </a:t>
            </a: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(CoE)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partner to the world’s leading snacks &amp; beverages company</a:t>
            </a:r>
          </a:p>
          <a:p>
            <a:pPr lvl="0"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Partnered with commercial stakeholders on </a:t>
            </a:r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management of RSR, Shipping &amp; Client Interactions 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B918B9-F521-4406-A27F-ED4CB0A4F7B9}"/>
              </a:ext>
            </a:extLst>
          </p:cNvPr>
          <p:cNvSpPr/>
          <p:nvPr/>
        </p:nvSpPr>
        <p:spPr>
          <a:xfrm>
            <a:off x="3653484" y="3110524"/>
            <a:ext cx="2254702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Personalization &amp; Digitization of </a:t>
            </a:r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1:1 Marketing &amp; Distribution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commercial client segments</a:t>
            </a:r>
          </a:p>
          <a:p>
            <a:pPr lvl="0"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based data lake integrates data from 27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OpCo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Recommendation Engine built to </a:t>
            </a:r>
            <a:r>
              <a:rPr lang="en-US" sz="1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Accelerated Local Case Growth &amp; Margin Improvement 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raphic 6" descr="Coins">
            <a:extLst>
              <a:ext uri="{FF2B5EF4-FFF2-40B4-BE49-F238E27FC236}">
                <a16:creationId xmlns:a16="http://schemas.microsoft.com/office/drawing/2014/main" id="{12912985-5063-4D61-89A7-9FB47ED40A56}"/>
              </a:ext>
            </a:extLst>
          </p:cNvPr>
          <p:cNvSpPr/>
          <p:nvPr/>
        </p:nvSpPr>
        <p:spPr>
          <a:xfrm>
            <a:off x="1896790" y="2467526"/>
            <a:ext cx="612550" cy="525043"/>
          </a:xfrm>
          <a:custGeom>
            <a:avLst/>
            <a:gdLst>
              <a:gd name="connsiteX0" fmla="*/ 569526 w 612549"/>
              <a:gd name="connsiteY0" fmla="*/ 437536 h 525042"/>
              <a:gd name="connsiteX1" fmla="*/ 540357 w 612549"/>
              <a:gd name="connsiteY1" fmla="*/ 462329 h 525042"/>
              <a:gd name="connsiteX2" fmla="*/ 540357 w 612549"/>
              <a:gd name="connsiteY2" fmla="*/ 436077 h 525042"/>
              <a:gd name="connsiteX3" fmla="*/ 569526 w 612549"/>
              <a:gd name="connsiteY3" fmla="*/ 424410 h 525042"/>
              <a:gd name="connsiteX4" fmla="*/ 569526 w 612549"/>
              <a:gd name="connsiteY4" fmla="*/ 437536 h 525042"/>
              <a:gd name="connsiteX5" fmla="*/ 511187 w 612549"/>
              <a:gd name="connsiteY5" fmla="*/ 389407 h 525042"/>
              <a:gd name="connsiteX6" fmla="*/ 511187 w 612549"/>
              <a:gd name="connsiteY6" fmla="*/ 363155 h 525042"/>
              <a:gd name="connsiteX7" fmla="*/ 540357 w 612549"/>
              <a:gd name="connsiteY7" fmla="*/ 351487 h 525042"/>
              <a:gd name="connsiteX8" fmla="*/ 540357 w 612549"/>
              <a:gd name="connsiteY8" fmla="*/ 364613 h 525042"/>
              <a:gd name="connsiteX9" fmla="*/ 511187 w 612549"/>
              <a:gd name="connsiteY9" fmla="*/ 389407 h 525042"/>
              <a:gd name="connsiteX10" fmla="*/ 511187 w 612549"/>
              <a:gd name="connsiteY10" fmla="*/ 471080 h 525042"/>
              <a:gd name="connsiteX11" fmla="*/ 482018 w 612549"/>
              <a:gd name="connsiteY11" fmla="*/ 476185 h 525042"/>
              <a:gd name="connsiteX12" fmla="*/ 482018 w 612549"/>
              <a:gd name="connsiteY12" fmla="*/ 447745 h 525042"/>
              <a:gd name="connsiteX13" fmla="*/ 511187 w 612549"/>
              <a:gd name="connsiteY13" fmla="*/ 443369 h 525042"/>
              <a:gd name="connsiteX14" fmla="*/ 511187 w 612549"/>
              <a:gd name="connsiteY14" fmla="*/ 471080 h 525042"/>
              <a:gd name="connsiteX15" fmla="*/ 452849 w 612549"/>
              <a:gd name="connsiteY15" fmla="*/ 374822 h 525042"/>
              <a:gd name="connsiteX16" fmla="*/ 482018 w 612549"/>
              <a:gd name="connsiteY16" fmla="*/ 370447 h 525042"/>
              <a:gd name="connsiteX17" fmla="*/ 482018 w 612549"/>
              <a:gd name="connsiteY17" fmla="*/ 398157 h 525042"/>
              <a:gd name="connsiteX18" fmla="*/ 452849 w 612549"/>
              <a:gd name="connsiteY18" fmla="*/ 403262 h 525042"/>
              <a:gd name="connsiteX19" fmla="*/ 452849 w 612549"/>
              <a:gd name="connsiteY19" fmla="*/ 374822 h 525042"/>
              <a:gd name="connsiteX20" fmla="*/ 452849 w 612549"/>
              <a:gd name="connsiteY20" fmla="*/ 479831 h 525042"/>
              <a:gd name="connsiteX21" fmla="*/ 423680 w 612549"/>
              <a:gd name="connsiteY21" fmla="*/ 481289 h 525042"/>
              <a:gd name="connsiteX22" fmla="*/ 423680 w 612549"/>
              <a:gd name="connsiteY22" fmla="*/ 452120 h 525042"/>
              <a:gd name="connsiteX23" fmla="*/ 452849 w 612549"/>
              <a:gd name="connsiteY23" fmla="*/ 450662 h 525042"/>
              <a:gd name="connsiteX24" fmla="*/ 452849 w 612549"/>
              <a:gd name="connsiteY24" fmla="*/ 479831 h 525042"/>
              <a:gd name="connsiteX25" fmla="*/ 394511 w 612549"/>
              <a:gd name="connsiteY25" fmla="*/ 408367 h 525042"/>
              <a:gd name="connsiteX26" fmla="*/ 394511 w 612549"/>
              <a:gd name="connsiteY26" fmla="*/ 379198 h 525042"/>
              <a:gd name="connsiteX27" fmla="*/ 423680 w 612549"/>
              <a:gd name="connsiteY27" fmla="*/ 377739 h 525042"/>
              <a:gd name="connsiteX28" fmla="*/ 423680 w 612549"/>
              <a:gd name="connsiteY28" fmla="*/ 406908 h 525042"/>
              <a:gd name="connsiteX29" fmla="*/ 394511 w 612549"/>
              <a:gd name="connsiteY29" fmla="*/ 408367 h 525042"/>
              <a:gd name="connsiteX30" fmla="*/ 394511 w 612549"/>
              <a:gd name="connsiteY30" fmla="*/ 481289 h 525042"/>
              <a:gd name="connsiteX31" fmla="*/ 365342 w 612549"/>
              <a:gd name="connsiteY31" fmla="*/ 479831 h 525042"/>
              <a:gd name="connsiteX32" fmla="*/ 365342 w 612549"/>
              <a:gd name="connsiteY32" fmla="*/ 452120 h 525042"/>
              <a:gd name="connsiteX33" fmla="*/ 379927 w 612549"/>
              <a:gd name="connsiteY33" fmla="*/ 452120 h 525042"/>
              <a:gd name="connsiteX34" fmla="*/ 394511 w 612549"/>
              <a:gd name="connsiteY34" fmla="*/ 452120 h 525042"/>
              <a:gd name="connsiteX35" fmla="*/ 394511 w 612549"/>
              <a:gd name="connsiteY35" fmla="*/ 481289 h 525042"/>
              <a:gd name="connsiteX36" fmla="*/ 336173 w 612549"/>
              <a:gd name="connsiteY36" fmla="*/ 377739 h 525042"/>
              <a:gd name="connsiteX37" fmla="*/ 365342 w 612549"/>
              <a:gd name="connsiteY37" fmla="*/ 379198 h 525042"/>
              <a:gd name="connsiteX38" fmla="*/ 365342 w 612549"/>
              <a:gd name="connsiteY38" fmla="*/ 408367 h 525042"/>
              <a:gd name="connsiteX39" fmla="*/ 336173 w 612549"/>
              <a:gd name="connsiteY39" fmla="*/ 406908 h 525042"/>
              <a:gd name="connsiteX40" fmla="*/ 336173 w 612549"/>
              <a:gd name="connsiteY40" fmla="*/ 377739 h 525042"/>
              <a:gd name="connsiteX41" fmla="*/ 336173 w 612549"/>
              <a:gd name="connsiteY41" fmla="*/ 476185 h 525042"/>
              <a:gd name="connsiteX42" fmla="*/ 307004 w 612549"/>
              <a:gd name="connsiteY42" fmla="*/ 471080 h 525042"/>
              <a:gd name="connsiteX43" fmla="*/ 307004 w 612549"/>
              <a:gd name="connsiteY43" fmla="*/ 447745 h 525042"/>
              <a:gd name="connsiteX44" fmla="*/ 336173 w 612549"/>
              <a:gd name="connsiteY44" fmla="*/ 450662 h 525042"/>
              <a:gd name="connsiteX45" fmla="*/ 336173 w 612549"/>
              <a:gd name="connsiteY45" fmla="*/ 476185 h 525042"/>
              <a:gd name="connsiteX46" fmla="*/ 277835 w 612549"/>
              <a:gd name="connsiteY46" fmla="*/ 398157 h 525042"/>
              <a:gd name="connsiteX47" fmla="*/ 277835 w 612549"/>
              <a:gd name="connsiteY47" fmla="*/ 369718 h 525042"/>
              <a:gd name="connsiteX48" fmla="*/ 307004 w 612549"/>
              <a:gd name="connsiteY48" fmla="*/ 374093 h 525042"/>
              <a:gd name="connsiteX49" fmla="*/ 307004 w 612549"/>
              <a:gd name="connsiteY49" fmla="*/ 403262 h 525042"/>
              <a:gd name="connsiteX50" fmla="*/ 277835 w 612549"/>
              <a:gd name="connsiteY50" fmla="*/ 398157 h 525042"/>
              <a:gd name="connsiteX51" fmla="*/ 277835 w 612549"/>
              <a:gd name="connsiteY51" fmla="*/ 462329 h 525042"/>
              <a:gd name="connsiteX52" fmla="*/ 248666 w 612549"/>
              <a:gd name="connsiteY52" fmla="*/ 437536 h 525042"/>
              <a:gd name="connsiteX53" fmla="*/ 248666 w 612549"/>
              <a:gd name="connsiteY53" fmla="*/ 436077 h 525042"/>
              <a:gd name="connsiteX54" fmla="*/ 249395 w 612549"/>
              <a:gd name="connsiteY54" fmla="*/ 436077 h 525042"/>
              <a:gd name="connsiteX55" fmla="*/ 255229 w 612549"/>
              <a:gd name="connsiteY55" fmla="*/ 437536 h 525042"/>
              <a:gd name="connsiteX56" fmla="*/ 277835 w 612549"/>
              <a:gd name="connsiteY56" fmla="*/ 442640 h 525042"/>
              <a:gd name="connsiteX57" fmla="*/ 277835 w 612549"/>
              <a:gd name="connsiteY57" fmla="*/ 462329 h 525042"/>
              <a:gd name="connsiteX58" fmla="*/ 161159 w 612549"/>
              <a:gd name="connsiteY58" fmla="*/ 363155 h 525042"/>
              <a:gd name="connsiteX59" fmla="*/ 175743 w 612549"/>
              <a:gd name="connsiteY59" fmla="*/ 363884 h 525042"/>
              <a:gd name="connsiteX60" fmla="*/ 175743 w 612549"/>
              <a:gd name="connsiteY60" fmla="*/ 364613 h 525042"/>
              <a:gd name="connsiteX61" fmla="*/ 183036 w 612549"/>
              <a:gd name="connsiteY61" fmla="*/ 393053 h 525042"/>
              <a:gd name="connsiteX62" fmla="*/ 161159 w 612549"/>
              <a:gd name="connsiteY62" fmla="*/ 391594 h 525042"/>
              <a:gd name="connsiteX63" fmla="*/ 161159 w 612549"/>
              <a:gd name="connsiteY63" fmla="*/ 363155 h 525042"/>
              <a:gd name="connsiteX64" fmla="*/ 131990 w 612549"/>
              <a:gd name="connsiteY64" fmla="*/ 275647 h 525042"/>
              <a:gd name="connsiteX65" fmla="*/ 161159 w 612549"/>
              <a:gd name="connsiteY65" fmla="*/ 280023 h 525042"/>
              <a:gd name="connsiteX66" fmla="*/ 161159 w 612549"/>
              <a:gd name="connsiteY66" fmla="*/ 309192 h 525042"/>
              <a:gd name="connsiteX67" fmla="*/ 131990 w 612549"/>
              <a:gd name="connsiteY67" fmla="*/ 304087 h 525042"/>
              <a:gd name="connsiteX68" fmla="*/ 131990 w 612549"/>
              <a:gd name="connsiteY68" fmla="*/ 275647 h 525042"/>
              <a:gd name="connsiteX69" fmla="*/ 131990 w 612549"/>
              <a:gd name="connsiteY69" fmla="*/ 388678 h 525042"/>
              <a:gd name="connsiteX70" fmla="*/ 102821 w 612549"/>
              <a:gd name="connsiteY70" fmla="*/ 383573 h 525042"/>
              <a:gd name="connsiteX71" fmla="*/ 102821 w 612549"/>
              <a:gd name="connsiteY71" fmla="*/ 355133 h 525042"/>
              <a:gd name="connsiteX72" fmla="*/ 131990 w 612549"/>
              <a:gd name="connsiteY72" fmla="*/ 359508 h 525042"/>
              <a:gd name="connsiteX73" fmla="*/ 131990 w 612549"/>
              <a:gd name="connsiteY73" fmla="*/ 388678 h 525042"/>
              <a:gd name="connsiteX74" fmla="*/ 73652 w 612549"/>
              <a:gd name="connsiteY74" fmla="*/ 269814 h 525042"/>
              <a:gd name="connsiteX75" fmla="*/ 73652 w 612549"/>
              <a:gd name="connsiteY75" fmla="*/ 256688 h 525042"/>
              <a:gd name="connsiteX76" fmla="*/ 102821 w 612549"/>
              <a:gd name="connsiteY76" fmla="*/ 267626 h 525042"/>
              <a:gd name="connsiteX77" fmla="*/ 102821 w 612549"/>
              <a:gd name="connsiteY77" fmla="*/ 294607 h 525042"/>
              <a:gd name="connsiteX78" fmla="*/ 73652 w 612549"/>
              <a:gd name="connsiteY78" fmla="*/ 269814 h 525042"/>
              <a:gd name="connsiteX79" fmla="*/ 73652 w 612549"/>
              <a:gd name="connsiteY79" fmla="*/ 374822 h 525042"/>
              <a:gd name="connsiteX80" fmla="*/ 44483 w 612549"/>
              <a:gd name="connsiteY80" fmla="*/ 350029 h 525042"/>
              <a:gd name="connsiteX81" fmla="*/ 44483 w 612549"/>
              <a:gd name="connsiteY81" fmla="*/ 336902 h 525042"/>
              <a:gd name="connsiteX82" fmla="*/ 73652 w 612549"/>
              <a:gd name="connsiteY82" fmla="*/ 347841 h 525042"/>
              <a:gd name="connsiteX83" fmla="*/ 73652 w 612549"/>
              <a:gd name="connsiteY83" fmla="*/ 374822 h 525042"/>
              <a:gd name="connsiteX84" fmla="*/ 44483 w 612549"/>
              <a:gd name="connsiteY84" fmla="*/ 147304 h 525042"/>
              <a:gd name="connsiteX85" fmla="*/ 73652 w 612549"/>
              <a:gd name="connsiteY85" fmla="*/ 158242 h 525042"/>
              <a:gd name="connsiteX86" fmla="*/ 73652 w 612549"/>
              <a:gd name="connsiteY86" fmla="*/ 185223 h 525042"/>
              <a:gd name="connsiteX87" fmla="*/ 44483 w 612549"/>
              <a:gd name="connsiteY87" fmla="*/ 160430 h 525042"/>
              <a:gd name="connsiteX88" fmla="*/ 44483 w 612549"/>
              <a:gd name="connsiteY88" fmla="*/ 147304 h 525042"/>
              <a:gd name="connsiteX89" fmla="*/ 131990 w 612549"/>
              <a:gd name="connsiteY89" fmla="*/ 170639 h 525042"/>
              <a:gd name="connsiteX90" fmla="*/ 131990 w 612549"/>
              <a:gd name="connsiteY90" fmla="*/ 199808 h 525042"/>
              <a:gd name="connsiteX91" fmla="*/ 102821 w 612549"/>
              <a:gd name="connsiteY91" fmla="*/ 194703 h 525042"/>
              <a:gd name="connsiteX92" fmla="*/ 102821 w 612549"/>
              <a:gd name="connsiteY92" fmla="*/ 166264 h 525042"/>
              <a:gd name="connsiteX93" fmla="*/ 131990 w 612549"/>
              <a:gd name="connsiteY93" fmla="*/ 170639 h 525042"/>
              <a:gd name="connsiteX94" fmla="*/ 204913 w 612549"/>
              <a:gd name="connsiteY94" fmla="*/ 43754 h 525042"/>
              <a:gd name="connsiteX95" fmla="*/ 365342 w 612549"/>
              <a:gd name="connsiteY95" fmla="*/ 87507 h 525042"/>
              <a:gd name="connsiteX96" fmla="*/ 204913 w 612549"/>
              <a:gd name="connsiteY96" fmla="*/ 131261 h 525042"/>
              <a:gd name="connsiteX97" fmla="*/ 44483 w 612549"/>
              <a:gd name="connsiteY97" fmla="*/ 87507 h 525042"/>
              <a:gd name="connsiteX98" fmla="*/ 204913 w 612549"/>
              <a:gd name="connsiteY98" fmla="*/ 43754 h 525042"/>
              <a:gd name="connsiteX99" fmla="*/ 248666 w 612549"/>
              <a:gd name="connsiteY99" fmla="*/ 389407 h 525042"/>
              <a:gd name="connsiteX100" fmla="*/ 219497 w 612549"/>
              <a:gd name="connsiteY100" fmla="*/ 364613 h 525042"/>
              <a:gd name="connsiteX101" fmla="*/ 219497 w 612549"/>
              <a:gd name="connsiteY101" fmla="*/ 351487 h 525042"/>
              <a:gd name="connsiteX102" fmla="*/ 248666 w 612549"/>
              <a:gd name="connsiteY102" fmla="*/ 362425 h 525042"/>
              <a:gd name="connsiteX103" fmla="*/ 248666 w 612549"/>
              <a:gd name="connsiteY103" fmla="*/ 389407 h 525042"/>
              <a:gd name="connsiteX104" fmla="*/ 336173 w 612549"/>
              <a:gd name="connsiteY104" fmla="*/ 185223 h 525042"/>
              <a:gd name="connsiteX105" fmla="*/ 336173 w 612549"/>
              <a:gd name="connsiteY105" fmla="*/ 158971 h 525042"/>
              <a:gd name="connsiteX106" fmla="*/ 365342 w 612549"/>
              <a:gd name="connsiteY106" fmla="*/ 147304 h 525042"/>
              <a:gd name="connsiteX107" fmla="*/ 365342 w 612549"/>
              <a:gd name="connsiteY107" fmla="*/ 160430 h 525042"/>
              <a:gd name="connsiteX108" fmla="*/ 336173 w 612549"/>
              <a:gd name="connsiteY108" fmla="*/ 185223 h 525042"/>
              <a:gd name="connsiteX109" fmla="*/ 277835 w 612549"/>
              <a:gd name="connsiteY109" fmla="*/ 199079 h 525042"/>
              <a:gd name="connsiteX110" fmla="*/ 277835 w 612549"/>
              <a:gd name="connsiteY110" fmla="*/ 170639 h 525042"/>
              <a:gd name="connsiteX111" fmla="*/ 307004 w 612549"/>
              <a:gd name="connsiteY111" fmla="*/ 166264 h 525042"/>
              <a:gd name="connsiteX112" fmla="*/ 307004 w 612549"/>
              <a:gd name="connsiteY112" fmla="*/ 193974 h 525042"/>
              <a:gd name="connsiteX113" fmla="*/ 277835 w 612549"/>
              <a:gd name="connsiteY113" fmla="*/ 199079 h 525042"/>
              <a:gd name="connsiteX114" fmla="*/ 219497 w 612549"/>
              <a:gd name="connsiteY114" fmla="*/ 204183 h 525042"/>
              <a:gd name="connsiteX115" fmla="*/ 219497 w 612549"/>
              <a:gd name="connsiteY115" fmla="*/ 175014 h 525042"/>
              <a:gd name="connsiteX116" fmla="*/ 248666 w 612549"/>
              <a:gd name="connsiteY116" fmla="*/ 173556 h 525042"/>
              <a:gd name="connsiteX117" fmla="*/ 248666 w 612549"/>
              <a:gd name="connsiteY117" fmla="*/ 202725 h 525042"/>
              <a:gd name="connsiteX118" fmla="*/ 219497 w 612549"/>
              <a:gd name="connsiteY118" fmla="*/ 204183 h 525042"/>
              <a:gd name="connsiteX119" fmla="*/ 161159 w 612549"/>
              <a:gd name="connsiteY119" fmla="*/ 202725 h 525042"/>
              <a:gd name="connsiteX120" fmla="*/ 161159 w 612549"/>
              <a:gd name="connsiteY120" fmla="*/ 173556 h 525042"/>
              <a:gd name="connsiteX121" fmla="*/ 190328 w 612549"/>
              <a:gd name="connsiteY121" fmla="*/ 175014 h 525042"/>
              <a:gd name="connsiteX122" fmla="*/ 190328 w 612549"/>
              <a:gd name="connsiteY122" fmla="*/ 204183 h 525042"/>
              <a:gd name="connsiteX123" fmla="*/ 161159 w 612549"/>
              <a:gd name="connsiteY123" fmla="*/ 202725 h 525042"/>
              <a:gd name="connsiteX124" fmla="*/ 540357 w 612549"/>
              <a:gd name="connsiteY124" fmla="*/ 291690 h 525042"/>
              <a:gd name="connsiteX125" fmla="*/ 379927 w 612549"/>
              <a:gd name="connsiteY125" fmla="*/ 335444 h 525042"/>
              <a:gd name="connsiteX126" fmla="*/ 219497 w 612549"/>
              <a:gd name="connsiteY126" fmla="*/ 291690 h 525042"/>
              <a:gd name="connsiteX127" fmla="*/ 379927 w 612549"/>
              <a:gd name="connsiteY127" fmla="*/ 247937 h 525042"/>
              <a:gd name="connsiteX128" fmla="*/ 540357 w 612549"/>
              <a:gd name="connsiteY128" fmla="*/ 291690 h 525042"/>
              <a:gd name="connsiteX129" fmla="*/ 584110 w 612549"/>
              <a:gd name="connsiteY129" fmla="*/ 313567 h 525042"/>
              <a:gd name="connsiteX130" fmla="*/ 584110 w 612549"/>
              <a:gd name="connsiteY130" fmla="*/ 291690 h 525042"/>
              <a:gd name="connsiteX131" fmla="*/ 504624 w 612549"/>
              <a:gd name="connsiteY131" fmla="*/ 218768 h 525042"/>
              <a:gd name="connsiteX132" fmla="*/ 436806 w 612549"/>
              <a:gd name="connsiteY132" fmla="*/ 207100 h 525042"/>
              <a:gd name="connsiteX133" fmla="*/ 437536 w 612549"/>
              <a:gd name="connsiteY133" fmla="*/ 196891 h 525042"/>
              <a:gd name="connsiteX134" fmla="*/ 408367 w 612549"/>
              <a:gd name="connsiteY134" fmla="*/ 145845 h 525042"/>
              <a:gd name="connsiteX135" fmla="*/ 408367 w 612549"/>
              <a:gd name="connsiteY135" fmla="*/ 87507 h 525042"/>
              <a:gd name="connsiteX136" fmla="*/ 328881 w 612549"/>
              <a:gd name="connsiteY136" fmla="*/ 14585 h 525042"/>
              <a:gd name="connsiteX137" fmla="*/ 204183 w 612549"/>
              <a:gd name="connsiteY137" fmla="*/ 0 h 525042"/>
              <a:gd name="connsiteX138" fmla="*/ 0 w 612549"/>
              <a:gd name="connsiteY138" fmla="*/ 87507 h 525042"/>
              <a:gd name="connsiteX139" fmla="*/ 0 w 612549"/>
              <a:gd name="connsiteY139" fmla="*/ 160430 h 525042"/>
              <a:gd name="connsiteX140" fmla="*/ 29169 w 612549"/>
              <a:gd name="connsiteY140" fmla="*/ 211476 h 525042"/>
              <a:gd name="connsiteX141" fmla="*/ 29169 w 612549"/>
              <a:gd name="connsiteY141" fmla="*/ 225331 h 525042"/>
              <a:gd name="connsiteX142" fmla="*/ 0 w 612549"/>
              <a:gd name="connsiteY142" fmla="*/ 277106 h 525042"/>
              <a:gd name="connsiteX143" fmla="*/ 0 w 612549"/>
              <a:gd name="connsiteY143" fmla="*/ 350029 h 525042"/>
              <a:gd name="connsiteX144" fmla="*/ 79486 w 612549"/>
              <a:gd name="connsiteY144" fmla="*/ 422951 h 525042"/>
              <a:gd name="connsiteX145" fmla="*/ 204183 w 612549"/>
              <a:gd name="connsiteY145" fmla="*/ 437536 h 525042"/>
              <a:gd name="connsiteX146" fmla="*/ 283669 w 612549"/>
              <a:gd name="connsiteY146" fmla="*/ 510458 h 525042"/>
              <a:gd name="connsiteX147" fmla="*/ 408367 w 612549"/>
              <a:gd name="connsiteY147" fmla="*/ 525043 h 525042"/>
              <a:gd name="connsiteX148" fmla="*/ 612550 w 612549"/>
              <a:gd name="connsiteY148" fmla="*/ 437536 h 525042"/>
              <a:gd name="connsiteX149" fmla="*/ 612550 w 612549"/>
              <a:gd name="connsiteY149" fmla="*/ 364613 h 525042"/>
              <a:gd name="connsiteX150" fmla="*/ 584110 w 612549"/>
              <a:gd name="connsiteY150" fmla="*/ 313567 h 52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12549" h="525042">
                <a:moveTo>
                  <a:pt x="569526" y="437536"/>
                </a:moveTo>
                <a:cubicBezTo>
                  <a:pt x="569526" y="447016"/>
                  <a:pt x="558587" y="455766"/>
                  <a:pt x="540357" y="462329"/>
                </a:cubicBezTo>
                <a:lnTo>
                  <a:pt x="540357" y="436077"/>
                </a:lnTo>
                <a:cubicBezTo>
                  <a:pt x="550566" y="433160"/>
                  <a:pt x="560775" y="428785"/>
                  <a:pt x="569526" y="424410"/>
                </a:cubicBezTo>
                <a:lnTo>
                  <a:pt x="569526" y="437536"/>
                </a:lnTo>
                <a:close/>
                <a:moveTo>
                  <a:pt x="511187" y="389407"/>
                </a:moveTo>
                <a:lnTo>
                  <a:pt x="511187" y="363155"/>
                </a:lnTo>
                <a:cubicBezTo>
                  <a:pt x="521397" y="360238"/>
                  <a:pt x="531606" y="355862"/>
                  <a:pt x="540357" y="351487"/>
                </a:cubicBezTo>
                <a:lnTo>
                  <a:pt x="540357" y="364613"/>
                </a:lnTo>
                <a:cubicBezTo>
                  <a:pt x="540357" y="374093"/>
                  <a:pt x="529418" y="382844"/>
                  <a:pt x="511187" y="389407"/>
                </a:cubicBezTo>
                <a:close/>
                <a:moveTo>
                  <a:pt x="511187" y="471080"/>
                </a:moveTo>
                <a:cubicBezTo>
                  <a:pt x="502437" y="473268"/>
                  <a:pt x="492228" y="474726"/>
                  <a:pt x="482018" y="476185"/>
                </a:cubicBezTo>
                <a:lnTo>
                  <a:pt x="482018" y="447745"/>
                </a:lnTo>
                <a:cubicBezTo>
                  <a:pt x="491498" y="446286"/>
                  <a:pt x="501708" y="444828"/>
                  <a:pt x="511187" y="443369"/>
                </a:cubicBezTo>
                <a:lnTo>
                  <a:pt x="511187" y="471080"/>
                </a:lnTo>
                <a:close/>
                <a:moveTo>
                  <a:pt x="452849" y="374822"/>
                </a:moveTo>
                <a:cubicBezTo>
                  <a:pt x="462329" y="373364"/>
                  <a:pt x="472538" y="371905"/>
                  <a:pt x="482018" y="370447"/>
                </a:cubicBezTo>
                <a:lnTo>
                  <a:pt x="482018" y="398157"/>
                </a:lnTo>
                <a:cubicBezTo>
                  <a:pt x="473268" y="400345"/>
                  <a:pt x="463059" y="401804"/>
                  <a:pt x="452849" y="403262"/>
                </a:cubicBezTo>
                <a:lnTo>
                  <a:pt x="452849" y="374822"/>
                </a:lnTo>
                <a:close/>
                <a:moveTo>
                  <a:pt x="452849" y="479831"/>
                </a:moveTo>
                <a:cubicBezTo>
                  <a:pt x="443369" y="480560"/>
                  <a:pt x="433890" y="481289"/>
                  <a:pt x="423680" y="481289"/>
                </a:cubicBezTo>
                <a:lnTo>
                  <a:pt x="423680" y="452120"/>
                </a:lnTo>
                <a:cubicBezTo>
                  <a:pt x="432431" y="452120"/>
                  <a:pt x="442640" y="451391"/>
                  <a:pt x="452849" y="450662"/>
                </a:cubicBezTo>
                <a:lnTo>
                  <a:pt x="452849" y="479831"/>
                </a:lnTo>
                <a:close/>
                <a:moveTo>
                  <a:pt x="394511" y="408367"/>
                </a:moveTo>
                <a:lnTo>
                  <a:pt x="394511" y="379198"/>
                </a:lnTo>
                <a:cubicBezTo>
                  <a:pt x="403262" y="379198"/>
                  <a:pt x="413471" y="378468"/>
                  <a:pt x="423680" y="377739"/>
                </a:cubicBezTo>
                <a:lnTo>
                  <a:pt x="423680" y="406908"/>
                </a:lnTo>
                <a:cubicBezTo>
                  <a:pt x="414200" y="407637"/>
                  <a:pt x="404720" y="407637"/>
                  <a:pt x="394511" y="408367"/>
                </a:cubicBezTo>
                <a:close/>
                <a:moveTo>
                  <a:pt x="394511" y="481289"/>
                </a:moveTo>
                <a:cubicBezTo>
                  <a:pt x="384302" y="481289"/>
                  <a:pt x="374822" y="480560"/>
                  <a:pt x="365342" y="479831"/>
                </a:cubicBezTo>
                <a:lnTo>
                  <a:pt x="365342" y="452120"/>
                </a:lnTo>
                <a:cubicBezTo>
                  <a:pt x="370447" y="452120"/>
                  <a:pt x="374822" y="452120"/>
                  <a:pt x="379927" y="452120"/>
                </a:cubicBezTo>
                <a:cubicBezTo>
                  <a:pt x="384302" y="452120"/>
                  <a:pt x="389407" y="452120"/>
                  <a:pt x="394511" y="452120"/>
                </a:cubicBezTo>
                <a:lnTo>
                  <a:pt x="394511" y="481289"/>
                </a:lnTo>
                <a:close/>
                <a:moveTo>
                  <a:pt x="336173" y="377739"/>
                </a:moveTo>
                <a:cubicBezTo>
                  <a:pt x="345653" y="378468"/>
                  <a:pt x="355133" y="379198"/>
                  <a:pt x="365342" y="379198"/>
                </a:cubicBezTo>
                <a:lnTo>
                  <a:pt x="365342" y="408367"/>
                </a:lnTo>
                <a:cubicBezTo>
                  <a:pt x="355133" y="408367"/>
                  <a:pt x="345653" y="407637"/>
                  <a:pt x="336173" y="406908"/>
                </a:cubicBezTo>
                <a:lnTo>
                  <a:pt x="336173" y="377739"/>
                </a:lnTo>
                <a:close/>
                <a:moveTo>
                  <a:pt x="336173" y="476185"/>
                </a:moveTo>
                <a:cubicBezTo>
                  <a:pt x="325964" y="474726"/>
                  <a:pt x="315755" y="473268"/>
                  <a:pt x="307004" y="471080"/>
                </a:cubicBezTo>
                <a:lnTo>
                  <a:pt x="307004" y="447745"/>
                </a:lnTo>
                <a:cubicBezTo>
                  <a:pt x="316484" y="449203"/>
                  <a:pt x="325964" y="449932"/>
                  <a:pt x="336173" y="450662"/>
                </a:cubicBezTo>
                <a:lnTo>
                  <a:pt x="336173" y="476185"/>
                </a:lnTo>
                <a:close/>
                <a:moveTo>
                  <a:pt x="277835" y="398157"/>
                </a:moveTo>
                <a:lnTo>
                  <a:pt x="277835" y="369718"/>
                </a:lnTo>
                <a:cubicBezTo>
                  <a:pt x="287315" y="371176"/>
                  <a:pt x="296795" y="373364"/>
                  <a:pt x="307004" y="374093"/>
                </a:cubicBezTo>
                <a:lnTo>
                  <a:pt x="307004" y="403262"/>
                </a:lnTo>
                <a:cubicBezTo>
                  <a:pt x="296795" y="401804"/>
                  <a:pt x="286586" y="400345"/>
                  <a:pt x="277835" y="398157"/>
                </a:cubicBezTo>
                <a:close/>
                <a:moveTo>
                  <a:pt x="277835" y="462329"/>
                </a:moveTo>
                <a:cubicBezTo>
                  <a:pt x="259604" y="455037"/>
                  <a:pt x="248666" y="446286"/>
                  <a:pt x="248666" y="437536"/>
                </a:cubicBezTo>
                <a:lnTo>
                  <a:pt x="248666" y="436077"/>
                </a:lnTo>
                <a:cubicBezTo>
                  <a:pt x="248666" y="436077"/>
                  <a:pt x="248666" y="436077"/>
                  <a:pt x="249395" y="436077"/>
                </a:cubicBezTo>
                <a:cubicBezTo>
                  <a:pt x="251583" y="436806"/>
                  <a:pt x="253041" y="437536"/>
                  <a:pt x="255229" y="437536"/>
                </a:cubicBezTo>
                <a:cubicBezTo>
                  <a:pt x="262521" y="439723"/>
                  <a:pt x="269814" y="441182"/>
                  <a:pt x="277835" y="442640"/>
                </a:cubicBezTo>
                <a:lnTo>
                  <a:pt x="277835" y="462329"/>
                </a:lnTo>
                <a:close/>
                <a:moveTo>
                  <a:pt x="161159" y="363155"/>
                </a:moveTo>
                <a:cubicBezTo>
                  <a:pt x="166264" y="363155"/>
                  <a:pt x="170639" y="363884"/>
                  <a:pt x="175743" y="363884"/>
                </a:cubicBezTo>
                <a:lnTo>
                  <a:pt x="175743" y="364613"/>
                </a:lnTo>
                <a:cubicBezTo>
                  <a:pt x="175743" y="374822"/>
                  <a:pt x="177931" y="385031"/>
                  <a:pt x="183036" y="393053"/>
                </a:cubicBezTo>
                <a:cubicBezTo>
                  <a:pt x="175743" y="393053"/>
                  <a:pt x="168451" y="392324"/>
                  <a:pt x="161159" y="391594"/>
                </a:cubicBezTo>
                <a:lnTo>
                  <a:pt x="161159" y="363155"/>
                </a:lnTo>
                <a:close/>
                <a:moveTo>
                  <a:pt x="131990" y="275647"/>
                </a:moveTo>
                <a:cubicBezTo>
                  <a:pt x="141470" y="277106"/>
                  <a:pt x="150950" y="279294"/>
                  <a:pt x="161159" y="280023"/>
                </a:cubicBezTo>
                <a:lnTo>
                  <a:pt x="161159" y="309192"/>
                </a:lnTo>
                <a:cubicBezTo>
                  <a:pt x="150950" y="307733"/>
                  <a:pt x="140741" y="306275"/>
                  <a:pt x="131990" y="304087"/>
                </a:cubicBezTo>
                <a:lnTo>
                  <a:pt x="131990" y="275647"/>
                </a:lnTo>
                <a:close/>
                <a:moveTo>
                  <a:pt x="131990" y="388678"/>
                </a:moveTo>
                <a:cubicBezTo>
                  <a:pt x="121781" y="387219"/>
                  <a:pt x="111572" y="385761"/>
                  <a:pt x="102821" y="383573"/>
                </a:cubicBezTo>
                <a:lnTo>
                  <a:pt x="102821" y="355133"/>
                </a:lnTo>
                <a:cubicBezTo>
                  <a:pt x="112301" y="356592"/>
                  <a:pt x="121781" y="358779"/>
                  <a:pt x="131990" y="359508"/>
                </a:cubicBezTo>
                <a:lnTo>
                  <a:pt x="131990" y="388678"/>
                </a:lnTo>
                <a:close/>
                <a:moveTo>
                  <a:pt x="73652" y="269814"/>
                </a:moveTo>
                <a:lnTo>
                  <a:pt x="73652" y="256688"/>
                </a:lnTo>
                <a:cubicBezTo>
                  <a:pt x="82403" y="261063"/>
                  <a:pt x="91882" y="264709"/>
                  <a:pt x="102821" y="267626"/>
                </a:cubicBezTo>
                <a:lnTo>
                  <a:pt x="102821" y="294607"/>
                </a:lnTo>
                <a:cubicBezTo>
                  <a:pt x="84590" y="288044"/>
                  <a:pt x="73652" y="279294"/>
                  <a:pt x="73652" y="269814"/>
                </a:cubicBezTo>
                <a:close/>
                <a:moveTo>
                  <a:pt x="73652" y="374822"/>
                </a:moveTo>
                <a:cubicBezTo>
                  <a:pt x="55421" y="367530"/>
                  <a:pt x="44483" y="358779"/>
                  <a:pt x="44483" y="350029"/>
                </a:cubicBezTo>
                <a:lnTo>
                  <a:pt x="44483" y="336902"/>
                </a:lnTo>
                <a:cubicBezTo>
                  <a:pt x="53234" y="341278"/>
                  <a:pt x="62713" y="344924"/>
                  <a:pt x="73652" y="347841"/>
                </a:cubicBezTo>
                <a:lnTo>
                  <a:pt x="73652" y="374822"/>
                </a:lnTo>
                <a:close/>
                <a:moveTo>
                  <a:pt x="44483" y="147304"/>
                </a:moveTo>
                <a:cubicBezTo>
                  <a:pt x="53234" y="151679"/>
                  <a:pt x="62713" y="155325"/>
                  <a:pt x="73652" y="158242"/>
                </a:cubicBezTo>
                <a:lnTo>
                  <a:pt x="73652" y="185223"/>
                </a:lnTo>
                <a:cubicBezTo>
                  <a:pt x="55421" y="177931"/>
                  <a:pt x="44483" y="169180"/>
                  <a:pt x="44483" y="160430"/>
                </a:cubicBezTo>
                <a:lnTo>
                  <a:pt x="44483" y="147304"/>
                </a:lnTo>
                <a:close/>
                <a:moveTo>
                  <a:pt x="131990" y="170639"/>
                </a:moveTo>
                <a:lnTo>
                  <a:pt x="131990" y="199808"/>
                </a:lnTo>
                <a:cubicBezTo>
                  <a:pt x="121781" y="198349"/>
                  <a:pt x="111572" y="196891"/>
                  <a:pt x="102821" y="194703"/>
                </a:cubicBezTo>
                <a:lnTo>
                  <a:pt x="102821" y="166264"/>
                </a:lnTo>
                <a:cubicBezTo>
                  <a:pt x="112301" y="167722"/>
                  <a:pt x="121781" y="169180"/>
                  <a:pt x="131990" y="170639"/>
                </a:cubicBezTo>
                <a:close/>
                <a:moveTo>
                  <a:pt x="204913" y="43754"/>
                </a:moveTo>
                <a:cubicBezTo>
                  <a:pt x="293878" y="43754"/>
                  <a:pt x="365342" y="63443"/>
                  <a:pt x="365342" y="87507"/>
                </a:cubicBezTo>
                <a:cubicBezTo>
                  <a:pt x="365342" y="111572"/>
                  <a:pt x="293878" y="131261"/>
                  <a:pt x="204913" y="131261"/>
                </a:cubicBezTo>
                <a:cubicBezTo>
                  <a:pt x="115947" y="131261"/>
                  <a:pt x="44483" y="111572"/>
                  <a:pt x="44483" y="87507"/>
                </a:cubicBezTo>
                <a:cubicBezTo>
                  <a:pt x="44483" y="63443"/>
                  <a:pt x="115947" y="43754"/>
                  <a:pt x="204913" y="43754"/>
                </a:cubicBezTo>
                <a:close/>
                <a:moveTo>
                  <a:pt x="248666" y="389407"/>
                </a:moveTo>
                <a:cubicBezTo>
                  <a:pt x="230435" y="382114"/>
                  <a:pt x="219497" y="373364"/>
                  <a:pt x="219497" y="364613"/>
                </a:cubicBezTo>
                <a:lnTo>
                  <a:pt x="219497" y="351487"/>
                </a:lnTo>
                <a:cubicBezTo>
                  <a:pt x="228248" y="355862"/>
                  <a:pt x="237728" y="359508"/>
                  <a:pt x="248666" y="362425"/>
                </a:cubicBezTo>
                <a:lnTo>
                  <a:pt x="248666" y="389407"/>
                </a:lnTo>
                <a:close/>
                <a:moveTo>
                  <a:pt x="336173" y="185223"/>
                </a:moveTo>
                <a:lnTo>
                  <a:pt x="336173" y="158971"/>
                </a:lnTo>
                <a:cubicBezTo>
                  <a:pt x="346382" y="156054"/>
                  <a:pt x="356592" y="151679"/>
                  <a:pt x="365342" y="147304"/>
                </a:cubicBezTo>
                <a:lnTo>
                  <a:pt x="365342" y="160430"/>
                </a:lnTo>
                <a:cubicBezTo>
                  <a:pt x="365342" y="169910"/>
                  <a:pt x="354404" y="178660"/>
                  <a:pt x="336173" y="185223"/>
                </a:cubicBezTo>
                <a:close/>
                <a:moveTo>
                  <a:pt x="277835" y="199079"/>
                </a:moveTo>
                <a:lnTo>
                  <a:pt x="277835" y="170639"/>
                </a:lnTo>
                <a:cubicBezTo>
                  <a:pt x="287315" y="169180"/>
                  <a:pt x="297524" y="167722"/>
                  <a:pt x="307004" y="166264"/>
                </a:cubicBezTo>
                <a:lnTo>
                  <a:pt x="307004" y="193974"/>
                </a:lnTo>
                <a:cubicBezTo>
                  <a:pt x="298253" y="196162"/>
                  <a:pt x="288044" y="197620"/>
                  <a:pt x="277835" y="199079"/>
                </a:cubicBezTo>
                <a:close/>
                <a:moveTo>
                  <a:pt x="219497" y="204183"/>
                </a:moveTo>
                <a:lnTo>
                  <a:pt x="219497" y="175014"/>
                </a:lnTo>
                <a:cubicBezTo>
                  <a:pt x="228248" y="175014"/>
                  <a:pt x="238457" y="174285"/>
                  <a:pt x="248666" y="173556"/>
                </a:cubicBezTo>
                <a:lnTo>
                  <a:pt x="248666" y="202725"/>
                </a:lnTo>
                <a:cubicBezTo>
                  <a:pt x="239186" y="203454"/>
                  <a:pt x="229706" y="203454"/>
                  <a:pt x="219497" y="204183"/>
                </a:cubicBezTo>
                <a:close/>
                <a:moveTo>
                  <a:pt x="161159" y="202725"/>
                </a:moveTo>
                <a:lnTo>
                  <a:pt x="161159" y="173556"/>
                </a:lnTo>
                <a:cubicBezTo>
                  <a:pt x="170639" y="174285"/>
                  <a:pt x="180119" y="175014"/>
                  <a:pt x="190328" y="175014"/>
                </a:cubicBezTo>
                <a:lnTo>
                  <a:pt x="190328" y="204183"/>
                </a:lnTo>
                <a:cubicBezTo>
                  <a:pt x="180119" y="203454"/>
                  <a:pt x="170639" y="203454"/>
                  <a:pt x="161159" y="202725"/>
                </a:cubicBezTo>
                <a:close/>
                <a:moveTo>
                  <a:pt x="540357" y="291690"/>
                </a:moveTo>
                <a:cubicBezTo>
                  <a:pt x="540357" y="315755"/>
                  <a:pt x="468892" y="335444"/>
                  <a:pt x="379927" y="335444"/>
                </a:cubicBezTo>
                <a:cubicBezTo>
                  <a:pt x="290961" y="335444"/>
                  <a:pt x="219497" y="315755"/>
                  <a:pt x="219497" y="291690"/>
                </a:cubicBezTo>
                <a:cubicBezTo>
                  <a:pt x="219497" y="267626"/>
                  <a:pt x="290961" y="247937"/>
                  <a:pt x="379927" y="247937"/>
                </a:cubicBezTo>
                <a:cubicBezTo>
                  <a:pt x="468892" y="247937"/>
                  <a:pt x="540357" y="267626"/>
                  <a:pt x="540357" y="291690"/>
                </a:cubicBezTo>
                <a:close/>
                <a:moveTo>
                  <a:pt x="584110" y="313567"/>
                </a:moveTo>
                <a:lnTo>
                  <a:pt x="584110" y="291690"/>
                </a:lnTo>
                <a:cubicBezTo>
                  <a:pt x="584110" y="257417"/>
                  <a:pt x="557129" y="232623"/>
                  <a:pt x="504624" y="218768"/>
                </a:cubicBezTo>
                <a:cubicBezTo>
                  <a:pt x="484935" y="213663"/>
                  <a:pt x="462329" y="209288"/>
                  <a:pt x="436806" y="207100"/>
                </a:cubicBezTo>
                <a:cubicBezTo>
                  <a:pt x="437536" y="204183"/>
                  <a:pt x="437536" y="200537"/>
                  <a:pt x="437536" y="196891"/>
                </a:cubicBezTo>
                <a:cubicBezTo>
                  <a:pt x="437536" y="176473"/>
                  <a:pt x="428056" y="158971"/>
                  <a:pt x="408367" y="145845"/>
                </a:cubicBezTo>
                <a:lnTo>
                  <a:pt x="408367" y="87507"/>
                </a:lnTo>
                <a:cubicBezTo>
                  <a:pt x="408367" y="53233"/>
                  <a:pt x="381385" y="28440"/>
                  <a:pt x="328881" y="14585"/>
                </a:cubicBezTo>
                <a:cubicBezTo>
                  <a:pt x="294607" y="5105"/>
                  <a:pt x="250854" y="0"/>
                  <a:pt x="204183" y="0"/>
                </a:cubicBezTo>
                <a:cubicBezTo>
                  <a:pt x="142928" y="0"/>
                  <a:pt x="0" y="8751"/>
                  <a:pt x="0" y="87507"/>
                </a:cubicBezTo>
                <a:lnTo>
                  <a:pt x="0" y="160430"/>
                </a:lnTo>
                <a:cubicBezTo>
                  <a:pt x="0" y="180848"/>
                  <a:pt x="9480" y="198349"/>
                  <a:pt x="29169" y="211476"/>
                </a:cubicBezTo>
                <a:lnTo>
                  <a:pt x="29169" y="225331"/>
                </a:lnTo>
                <a:cubicBezTo>
                  <a:pt x="11668" y="237728"/>
                  <a:pt x="0" y="254500"/>
                  <a:pt x="0" y="277106"/>
                </a:cubicBezTo>
                <a:lnTo>
                  <a:pt x="0" y="350029"/>
                </a:lnTo>
                <a:cubicBezTo>
                  <a:pt x="0" y="384302"/>
                  <a:pt x="26981" y="409096"/>
                  <a:pt x="79486" y="422951"/>
                </a:cubicBezTo>
                <a:cubicBezTo>
                  <a:pt x="113759" y="432431"/>
                  <a:pt x="157513" y="437536"/>
                  <a:pt x="204183" y="437536"/>
                </a:cubicBezTo>
                <a:cubicBezTo>
                  <a:pt x="204183" y="471809"/>
                  <a:pt x="231165" y="496603"/>
                  <a:pt x="283669" y="510458"/>
                </a:cubicBezTo>
                <a:cubicBezTo>
                  <a:pt x="317943" y="519938"/>
                  <a:pt x="361696" y="525043"/>
                  <a:pt x="408367" y="525043"/>
                </a:cubicBezTo>
                <a:cubicBezTo>
                  <a:pt x="469622" y="525043"/>
                  <a:pt x="612550" y="516292"/>
                  <a:pt x="612550" y="437536"/>
                </a:cubicBezTo>
                <a:lnTo>
                  <a:pt x="612550" y="364613"/>
                </a:lnTo>
                <a:cubicBezTo>
                  <a:pt x="613279" y="344195"/>
                  <a:pt x="603799" y="326693"/>
                  <a:pt x="584110" y="31356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2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Graphic 13" descr="Box trolley">
            <a:extLst>
              <a:ext uri="{FF2B5EF4-FFF2-40B4-BE49-F238E27FC236}">
                <a16:creationId xmlns:a16="http://schemas.microsoft.com/office/drawing/2014/main" id="{DC997727-C6CE-42FF-BC9D-4F8219A0E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0845" y="2253404"/>
            <a:ext cx="719980" cy="7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7876" y="2319337"/>
            <a:ext cx="8523414" cy="914400"/>
          </a:xfrm>
        </p:spPr>
        <p:txBody>
          <a:bodyPr/>
          <a:lstStyle/>
          <a:p>
            <a:r>
              <a:rPr lang="en-IN" dirty="0"/>
              <a:t>Leading Asset Management Company in UK</a:t>
            </a:r>
          </a:p>
        </p:txBody>
      </p:sp>
    </p:spTree>
    <p:extLst>
      <p:ext uri="{BB962C8B-B14F-4D97-AF65-F5344CB8AC3E}">
        <p14:creationId xmlns:p14="http://schemas.microsoft.com/office/powerpoint/2010/main" val="168429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Digital Transformation of Client Services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DAC723-C3DE-4793-BAFA-EB96237E0EF3}"/>
              </a:ext>
            </a:extLst>
          </p:cNvPr>
          <p:cNvSpPr/>
          <p:nvPr/>
        </p:nvSpPr>
        <p:spPr>
          <a:xfrm>
            <a:off x="9940728" y="4340830"/>
            <a:ext cx="1708949" cy="15501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CAED0B-67EC-4AA4-813E-AD1F78C84319}"/>
              </a:ext>
            </a:extLst>
          </p:cNvPr>
          <p:cNvSpPr/>
          <p:nvPr/>
        </p:nvSpPr>
        <p:spPr>
          <a:xfrm>
            <a:off x="7569800" y="4340830"/>
            <a:ext cx="1708949" cy="15501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6C07B3-69F8-421E-8DF4-51FB3E53592A}"/>
              </a:ext>
            </a:extLst>
          </p:cNvPr>
          <p:cNvSpPr/>
          <p:nvPr/>
        </p:nvSpPr>
        <p:spPr>
          <a:xfrm>
            <a:off x="7514278" y="1316267"/>
            <a:ext cx="1759034" cy="1610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B424BA-3341-452A-AE34-9C1F1C2FAB35}"/>
              </a:ext>
            </a:extLst>
          </p:cNvPr>
          <p:cNvSpPr/>
          <p:nvPr/>
        </p:nvSpPr>
        <p:spPr>
          <a:xfrm>
            <a:off x="5161706" y="4311995"/>
            <a:ext cx="1708949" cy="15501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B37261-7FC5-4A97-A487-CD6AFE36E012}"/>
              </a:ext>
            </a:extLst>
          </p:cNvPr>
          <p:cNvSpPr/>
          <p:nvPr/>
        </p:nvSpPr>
        <p:spPr>
          <a:xfrm>
            <a:off x="-1" y="543487"/>
            <a:ext cx="4535056" cy="59412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13834-670A-4FAF-AF04-66E071570688}"/>
              </a:ext>
            </a:extLst>
          </p:cNvPr>
          <p:cNvSpPr/>
          <p:nvPr/>
        </p:nvSpPr>
        <p:spPr>
          <a:xfrm>
            <a:off x="361269" y="2056102"/>
            <a:ext cx="3789904" cy="1895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C8515B-E549-48A5-A1B4-0C50F0E3C1EC}"/>
              </a:ext>
            </a:extLst>
          </p:cNvPr>
          <p:cNvSpPr/>
          <p:nvPr/>
        </p:nvSpPr>
        <p:spPr>
          <a:xfrm>
            <a:off x="399004" y="305111"/>
            <a:ext cx="3789904" cy="15748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Leading Financial Services firm in UK operating in 50 Countries</a:t>
            </a: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7EC9B7-1649-453F-92E3-F7FCF1E1D422}"/>
              </a:ext>
            </a:extLst>
          </p:cNvPr>
          <p:cNvSpPr/>
          <p:nvPr/>
        </p:nvSpPr>
        <p:spPr>
          <a:xfrm>
            <a:off x="383203" y="1351451"/>
            <a:ext cx="3711016" cy="1852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dk1"/>
                </a:solidFill>
              </a:rPr>
              <a:t>Digital transformation &amp; Data driven strategy for Client Services</a:t>
            </a:r>
          </a:p>
          <a:p>
            <a:endParaRPr lang="en-US" sz="1300" dirty="0"/>
          </a:p>
        </p:txBody>
      </p:sp>
      <p:sp>
        <p:nvSpPr>
          <p:cNvPr id="35" name="Pentagon 2">
            <a:extLst>
              <a:ext uri="{FF2B5EF4-FFF2-40B4-BE49-F238E27FC236}">
                <a16:creationId xmlns:a16="http://schemas.microsoft.com/office/drawing/2014/main" id="{1E0107D2-FD0C-4F3F-A6BD-29EED47B640C}"/>
              </a:ext>
            </a:extLst>
          </p:cNvPr>
          <p:cNvSpPr/>
          <p:nvPr/>
        </p:nvSpPr>
        <p:spPr>
          <a:xfrm>
            <a:off x="544442" y="2680583"/>
            <a:ext cx="245634" cy="174101"/>
          </a:xfrm>
          <a:prstGeom prst="homePlat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entagon 18">
            <a:extLst>
              <a:ext uri="{FF2B5EF4-FFF2-40B4-BE49-F238E27FC236}">
                <a16:creationId xmlns:a16="http://schemas.microsoft.com/office/drawing/2014/main" id="{BE8A2AE5-8EC7-4894-AE9B-292EFBDD5586}"/>
              </a:ext>
            </a:extLst>
          </p:cNvPr>
          <p:cNvSpPr/>
          <p:nvPr/>
        </p:nvSpPr>
        <p:spPr>
          <a:xfrm>
            <a:off x="544442" y="3091907"/>
            <a:ext cx="245634" cy="174101"/>
          </a:xfrm>
          <a:prstGeom prst="homePlat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entagon 19">
            <a:extLst>
              <a:ext uri="{FF2B5EF4-FFF2-40B4-BE49-F238E27FC236}">
                <a16:creationId xmlns:a16="http://schemas.microsoft.com/office/drawing/2014/main" id="{21574E4D-7735-4F1F-B4BB-3C14FEA917E7}"/>
              </a:ext>
            </a:extLst>
          </p:cNvPr>
          <p:cNvSpPr/>
          <p:nvPr/>
        </p:nvSpPr>
        <p:spPr>
          <a:xfrm>
            <a:off x="535206" y="3513550"/>
            <a:ext cx="245634" cy="174101"/>
          </a:xfrm>
          <a:prstGeom prst="homePlat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1F469-C585-408D-A5F3-50FDB19399F5}"/>
              </a:ext>
            </a:extLst>
          </p:cNvPr>
          <p:cNvSpPr/>
          <p:nvPr/>
        </p:nvSpPr>
        <p:spPr>
          <a:xfrm>
            <a:off x="824037" y="2526481"/>
            <a:ext cx="2993320" cy="36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/>
              <a:t>Reduce retention rates &amp; Disinvestments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221581-3882-408E-B5F7-A520B38827B6}"/>
              </a:ext>
            </a:extLst>
          </p:cNvPr>
          <p:cNvSpPr/>
          <p:nvPr/>
        </p:nvSpPr>
        <p:spPr>
          <a:xfrm>
            <a:off x="819406" y="2937030"/>
            <a:ext cx="2909836" cy="36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/>
              <a:t>Drive product diversification (Cross sell)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38052C-15A2-48EE-A55A-A184FD66189A}"/>
              </a:ext>
            </a:extLst>
          </p:cNvPr>
          <p:cNvSpPr/>
          <p:nvPr/>
        </p:nvSpPr>
        <p:spPr>
          <a:xfrm>
            <a:off x="832372" y="3381437"/>
            <a:ext cx="2685030" cy="36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/>
              <a:t>Achieve Marketing efficiency at scale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DFFE40-0AF6-4B2A-88CA-A53462550874}"/>
              </a:ext>
            </a:extLst>
          </p:cNvPr>
          <p:cNvSpPr/>
          <p:nvPr/>
        </p:nvSpPr>
        <p:spPr>
          <a:xfrm>
            <a:off x="456067" y="2174369"/>
            <a:ext cx="3647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44546A"/>
                </a:solidFill>
              </a:rPr>
              <a:t>Create personal connection with customers to,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A2152-E84A-456F-9940-E9823C732673}"/>
              </a:ext>
            </a:extLst>
          </p:cNvPr>
          <p:cNvSpPr/>
          <p:nvPr/>
        </p:nvSpPr>
        <p:spPr>
          <a:xfrm>
            <a:off x="383203" y="4199621"/>
            <a:ext cx="3789904" cy="2116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B3F29-20D2-4107-A15B-334C3E5EEC3E}"/>
              </a:ext>
            </a:extLst>
          </p:cNvPr>
          <p:cNvSpPr/>
          <p:nvPr/>
        </p:nvSpPr>
        <p:spPr>
          <a:xfrm>
            <a:off x="506198" y="4317048"/>
            <a:ext cx="360803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44546A"/>
                </a:solidFill>
              </a:rPr>
              <a:t>Solution: Consultative Recommendation &amp; Implementation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E2E5CF-8492-4444-AC8A-C5C368694C26}"/>
              </a:ext>
            </a:extLst>
          </p:cNvPr>
          <p:cNvSpPr/>
          <p:nvPr/>
        </p:nvSpPr>
        <p:spPr>
          <a:xfrm>
            <a:off x="818871" y="4870379"/>
            <a:ext cx="3717040" cy="661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20000"/>
            </a:pPr>
            <a:r>
              <a:rPr lang="en-US" sz="1300" dirty="0"/>
              <a:t>Assessed Analytics/Data maturity, Technology landscape &amp; Execution feasibility</a:t>
            </a:r>
          </a:p>
        </p:txBody>
      </p:sp>
      <p:sp>
        <p:nvSpPr>
          <p:cNvPr id="45" name="Pentagon 32">
            <a:extLst>
              <a:ext uri="{FF2B5EF4-FFF2-40B4-BE49-F238E27FC236}">
                <a16:creationId xmlns:a16="http://schemas.microsoft.com/office/drawing/2014/main" id="{346FECA3-0052-4CF0-9946-6C41380E0A0B}"/>
              </a:ext>
            </a:extLst>
          </p:cNvPr>
          <p:cNvSpPr/>
          <p:nvPr/>
        </p:nvSpPr>
        <p:spPr>
          <a:xfrm>
            <a:off x="532581" y="5024769"/>
            <a:ext cx="245634" cy="174101"/>
          </a:xfrm>
          <a:prstGeom prst="homePlat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entagon 33">
            <a:extLst>
              <a:ext uri="{FF2B5EF4-FFF2-40B4-BE49-F238E27FC236}">
                <a16:creationId xmlns:a16="http://schemas.microsoft.com/office/drawing/2014/main" id="{7BC66906-B303-4EE4-96CF-9787364C62B0}"/>
              </a:ext>
            </a:extLst>
          </p:cNvPr>
          <p:cNvSpPr/>
          <p:nvPr/>
        </p:nvSpPr>
        <p:spPr>
          <a:xfrm>
            <a:off x="532581" y="5613759"/>
            <a:ext cx="245634" cy="174101"/>
          </a:xfrm>
          <a:prstGeom prst="homePlat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6BD7AD-C5C3-498D-A54F-51ACDC40B86E}"/>
              </a:ext>
            </a:extLst>
          </p:cNvPr>
          <p:cNvSpPr/>
          <p:nvPr/>
        </p:nvSpPr>
        <p:spPr>
          <a:xfrm>
            <a:off x="818871" y="5487097"/>
            <a:ext cx="32753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20000"/>
            </a:pPr>
            <a:r>
              <a:rPr lang="en-US" sz="1300" dirty="0"/>
              <a:t>Recommended, developed &amp; implemented following 4 Analytics streams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CD59735-5C7A-4B99-910D-31C50D0CD3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207" y="1316268"/>
            <a:ext cx="902502" cy="9025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1CCE742-18AA-4FFA-BA97-4DFA60D6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54" y="4469799"/>
            <a:ext cx="812043" cy="6767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6071990-E8C2-45C9-9C72-6F2FA863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845" y="4316042"/>
            <a:ext cx="1030106" cy="10301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BB012A-3B5C-4C4B-9893-3CDF13F32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137" y="4398425"/>
            <a:ext cx="796602" cy="79660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35A2F24-FC31-4922-8646-E21DD381A7F0}"/>
              </a:ext>
            </a:extLst>
          </p:cNvPr>
          <p:cNvSpPr txBox="1"/>
          <p:nvPr/>
        </p:nvSpPr>
        <p:spPr>
          <a:xfrm>
            <a:off x="7460530" y="2244329"/>
            <a:ext cx="1944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Customer Profiling</a:t>
            </a:r>
          </a:p>
          <a:p>
            <a:pPr algn="ctr"/>
            <a:r>
              <a:rPr lang="en-US" sz="1400" b="1" dirty="0"/>
              <a:t>Engagement Score</a:t>
            </a:r>
          </a:p>
          <a:p>
            <a:pPr algn="ctr"/>
            <a:endParaRPr 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3D2BD-3354-4F46-B21B-4AC0A22EDBDC}"/>
              </a:ext>
            </a:extLst>
          </p:cNvPr>
          <p:cNvSpPr txBox="1"/>
          <p:nvPr/>
        </p:nvSpPr>
        <p:spPr>
          <a:xfrm>
            <a:off x="5189859" y="5225488"/>
            <a:ext cx="168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Marketing</a:t>
            </a:r>
            <a:r>
              <a:rPr lang="en-US" sz="1400" b="1" dirty="0"/>
              <a:t> </a:t>
            </a:r>
            <a:r>
              <a:rPr lang="en-US" sz="1600" b="1" dirty="0">
                <a:solidFill>
                  <a:schemeClr val="accent5"/>
                </a:solidFill>
              </a:rPr>
              <a:t>KPI &amp; Effectiveness</a:t>
            </a:r>
            <a:endParaRPr 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79CE54-16F8-4069-B65F-66FAC447D982}"/>
              </a:ext>
            </a:extLst>
          </p:cNvPr>
          <p:cNvSpPr txBox="1"/>
          <p:nvPr/>
        </p:nvSpPr>
        <p:spPr>
          <a:xfrm>
            <a:off x="7588166" y="5245759"/>
            <a:ext cx="1681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Early Warning </a:t>
            </a:r>
            <a:r>
              <a:rPr lang="en-US" sz="1400" dirty="0"/>
              <a:t>of Disinvestment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5247A9-AD8E-4B30-B540-1A02CB486865}"/>
              </a:ext>
            </a:extLst>
          </p:cNvPr>
          <p:cNvSpPr txBox="1"/>
          <p:nvPr/>
        </p:nvSpPr>
        <p:spPr>
          <a:xfrm>
            <a:off x="9960389" y="5256265"/>
            <a:ext cx="1681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Recommendation</a:t>
            </a: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dirty="0"/>
              <a:t>for Cross Sell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C0E46E2-42B9-48A3-AE53-C146D72CEE10}"/>
              </a:ext>
            </a:extLst>
          </p:cNvPr>
          <p:cNvSpPr/>
          <p:nvPr/>
        </p:nvSpPr>
        <p:spPr>
          <a:xfrm>
            <a:off x="7443199" y="1196791"/>
            <a:ext cx="311743" cy="31959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CB0C87-FC45-49BB-BE96-A7D4463F2A7C}"/>
              </a:ext>
            </a:extLst>
          </p:cNvPr>
          <p:cNvSpPr/>
          <p:nvPr/>
        </p:nvSpPr>
        <p:spPr>
          <a:xfrm>
            <a:off x="5070803" y="4204407"/>
            <a:ext cx="311743" cy="31959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A6B397-0F0F-466D-9448-BA03091F9C22}"/>
              </a:ext>
            </a:extLst>
          </p:cNvPr>
          <p:cNvSpPr/>
          <p:nvPr/>
        </p:nvSpPr>
        <p:spPr>
          <a:xfrm>
            <a:off x="7478568" y="4220150"/>
            <a:ext cx="311743" cy="31959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42932A9-716F-472C-81CF-41B44A79E892}"/>
              </a:ext>
            </a:extLst>
          </p:cNvPr>
          <p:cNvSpPr/>
          <p:nvPr/>
        </p:nvSpPr>
        <p:spPr>
          <a:xfrm>
            <a:off x="9841555" y="4206866"/>
            <a:ext cx="311743" cy="31959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6990AC2-1462-4D85-BAF6-72EC1876B6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30509"/>
          <a:stretch/>
        </p:blipFill>
        <p:spPr>
          <a:xfrm>
            <a:off x="5331761" y="3104222"/>
            <a:ext cx="6154245" cy="7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3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Digital Transformation of Client Services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4DE6628-B4EE-45B6-BF10-AC380F44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4" y="1557690"/>
            <a:ext cx="3504403" cy="42842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ABF8043-7079-4CFC-99C1-A471DCF7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28" y="932184"/>
            <a:ext cx="5739822" cy="263951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3D09B0-6560-4906-9816-731308F88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28" y="3642040"/>
            <a:ext cx="6573608" cy="270869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CA105CF-BB1C-4153-B2F1-B22E5A04E6AB}"/>
              </a:ext>
            </a:extLst>
          </p:cNvPr>
          <p:cNvSpPr txBox="1"/>
          <p:nvPr/>
        </p:nvSpPr>
        <p:spPr>
          <a:xfrm>
            <a:off x="7347689" y="2894340"/>
            <a:ext cx="2858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Retention Model captures 40% more disinvestments than the current risk evaluation</a:t>
            </a:r>
          </a:p>
        </p:txBody>
      </p:sp>
    </p:spTree>
    <p:extLst>
      <p:ext uri="{BB962C8B-B14F-4D97-AF65-F5344CB8AC3E}">
        <p14:creationId xmlns:p14="http://schemas.microsoft.com/office/powerpoint/2010/main" val="306035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Digital Transformation of Client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8C36E-ECD3-4E41-B963-3A253BAD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79" y="1350578"/>
            <a:ext cx="3081311" cy="1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BD0EB-606A-46C5-9419-4CA50116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03" y="1716122"/>
            <a:ext cx="3460215" cy="196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C86B2-34D2-4BAD-9056-A972744B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901" y="3975141"/>
            <a:ext cx="3077174" cy="255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0433B-8152-44AA-A842-19A4DA2AC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5" y="4042977"/>
            <a:ext cx="3045248" cy="24872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09EB63-8DAA-40C7-A07A-F47CE8F27DA3}"/>
              </a:ext>
            </a:extLst>
          </p:cNvPr>
          <p:cNvSpPr/>
          <p:nvPr/>
        </p:nvSpPr>
        <p:spPr>
          <a:xfrm>
            <a:off x="453321" y="908839"/>
            <a:ext cx="311743" cy="3195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FCE500-BD01-48DD-9C14-F9A1700D59D2}"/>
              </a:ext>
            </a:extLst>
          </p:cNvPr>
          <p:cNvSpPr/>
          <p:nvPr/>
        </p:nvSpPr>
        <p:spPr>
          <a:xfrm>
            <a:off x="7002989" y="902913"/>
            <a:ext cx="311743" cy="3195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1CC517-2370-4359-8D23-C794E3112EA9}"/>
              </a:ext>
            </a:extLst>
          </p:cNvPr>
          <p:cNvSpPr/>
          <p:nvPr/>
        </p:nvSpPr>
        <p:spPr>
          <a:xfrm>
            <a:off x="460375" y="3677434"/>
            <a:ext cx="311743" cy="3195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E076DF-A0B5-4796-A892-D6B59DC929F0}"/>
              </a:ext>
            </a:extLst>
          </p:cNvPr>
          <p:cNvSpPr/>
          <p:nvPr/>
        </p:nvSpPr>
        <p:spPr>
          <a:xfrm>
            <a:off x="7002988" y="3677433"/>
            <a:ext cx="311743" cy="31959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13A84-486D-4D22-B2C0-EA77A2F0F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46" y="1266584"/>
            <a:ext cx="4688544" cy="2102835"/>
          </a:xfrm>
          <a:prstGeom prst="rect">
            <a:avLst/>
          </a:prstGeom>
        </p:spPr>
      </p:pic>
      <p:sp>
        <p:nvSpPr>
          <p:cNvPr id="17" name="Oval 16">
            <a:hlinkClick r:id="rId7" action="ppaction://hlinksldjump"/>
            <a:extLst>
              <a:ext uri="{FF2B5EF4-FFF2-40B4-BE49-F238E27FC236}">
                <a16:creationId xmlns:a16="http://schemas.microsoft.com/office/drawing/2014/main" id="{E2023120-3A67-4811-98EC-CE25424C3DD8}"/>
              </a:ext>
            </a:extLst>
          </p:cNvPr>
          <p:cNvSpPr/>
          <p:nvPr/>
        </p:nvSpPr>
        <p:spPr>
          <a:xfrm>
            <a:off x="11698591" y="5467394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lang="en-IN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42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2AC26-72A8-4E64-BC3A-A3E9DFC5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CCB371-D4FA-4864-A1F7-2C8658615F16}"/>
              </a:ext>
            </a:extLst>
          </p:cNvPr>
          <p:cNvGrpSpPr/>
          <p:nvPr/>
        </p:nvGrpSpPr>
        <p:grpSpPr>
          <a:xfrm>
            <a:off x="906202" y="1134964"/>
            <a:ext cx="10488873" cy="731520"/>
            <a:chOff x="1193569" y="1270441"/>
            <a:chExt cx="10488873" cy="731520"/>
          </a:xfrm>
        </p:grpSpPr>
        <p:sp>
          <p:nvSpPr>
            <p:cNvPr id="11" name="Abgerundetes Rechteck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42FC84DB-72D6-44BD-9738-8951FBDF0F86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5EEE6A-68FB-4D92-AC5D-D5DE920881B4}"/>
                </a:ext>
              </a:extLst>
            </p:cNvPr>
            <p:cNvGrpSpPr/>
            <p:nvPr/>
          </p:nvGrpSpPr>
          <p:grpSpPr>
            <a:xfrm>
              <a:off x="2110927" y="1270441"/>
              <a:ext cx="9571515" cy="731520"/>
              <a:chOff x="2110927" y="1270441"/>
              <a:chExt cx="9571515" cy="731520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1339C2D1-70CB-48A5-8F88-98D82D75D2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1270441"/>
                <a:ext cx="5530969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4" name="Rectangle 24">
                <a:extLst>
                  <a:ext uri="{FF2B5EF4-FFF2-40B4-BE49-F238E27FC236}">
                    <a16:creationId xmlns:a16="http://schemas.microsoft.com/office/drawing/2014/main" id="{5B13D54F-74A0-4889-900A-D1AC48C77014}"/>
                  </a:ext>
                </a:extLst>
              </p:cNvPr>
              <p:cNvSpPr txBox="1"/>
              <p:nvPr/>
            </p:nvSpPr>
            <p:spPr>
              <a:xfrm>
                <a:off x="2360455" y="1489450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IN" dirty="0"/>
                  <a:t>Introduction to LatentView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4D2D2-0D93-4AED-A3E3-65742064C153}"/>
              </a:ext>
            </a:extLst>
          </p:cNvPr>
          <p:cNvGrpSpPr/>
          <p:nvPr/>
        </p:nvGrpSpPr>
        <p:grpSpPr>
          <a:xfrm>
            <a:off x="906202" y="2123502"/>
            <a:ext cx="10232759" cy="736378"/>
            <a:chOff x="1193569" y="2340602"/>
            <a:chExt cx="10232759" cy="7363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AEEF0F-B2F5-4ABB-B2CD-3CD68A52E58C}"/>
                </a:ext>
              </a:extLst>
            </p:cNvPr>
            <p:cNvGrpSpPr/>
            <p:nvPr/>
          </p:nvGrpSpPr>
          <p:grpSpPr>
            <a:xfrm>
              <a:off x="2104341" y="2340602"/>
              <a:ext cx="9321987" cy="731520"/>
              <a:chOff x="2104341" y="2340602"/>
              <a:chExt cx="9321987" cy="731520"/>
            </a:xfrm>
          </p:grpSpPr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16BBA945-B67B-46F2-BA27-6F36D9D73B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2340602"/>
                <a:ext cx="5530969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Rectangle 24">
                <a:extLst>
                  <a:ext uri="{FF2B5EF4-FFF2-40B4-BE49-F238E27FC236}">
                    <a16:creationId xmlns:a16="http://schemas.microsoft.com/office/drawing/2014/main" id="{411AF7F2-CEB4-4CC7-A8D1-52E3F85326A4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" name="Abgerundetes Rechteck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036E5A7C-0D1A-470E-81BC-3C6A302777E8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378BF-702E-4F48-8018-09EEC37CDFE8}"/>
              </a:ext>
            </a:extLst>
          </p:cNvPr>
          <p:cNvSpPr txBox="1"/>
          <p:nvPr/>
        </p:nvSpPr>
        <p:spPr>
          <a:xfrm>
            <a:off x="2073088" y="2324050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Enabling business impact through AI &amp; ML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551462-1470-49A2-B4D3-3028453D62EB}"/>
              </a:ext>
            </a:extLst>
          </p:cNvPr>
          <p:cNvGrpSpPr/>
          <p:nvPr/>
        </p:nvGrpSpPr>
        <p:grpSpPr>
          <a:xfrm>
            <a:off x="906202" y="3127500"/>
            <a:ext cx="10232759" cy="736378"/>
            <a:chOff x="1193569" y="2340602"/>
            <a:chExt cx="10232759" cy="7363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796641-7D0F-401A-8566-8DAB30B5430A}"/>
                </a:ext>
              </a:extLst>
            </p:cNvPr>
            <p:cNvGrpSpPr/>
            <p:nvPr/>
          </p:nvGrpSpPr>
          <p:grpSpPr>
            <a:xfrm>
              <a:off x="2104341" y="2340602"/>
              <a:ext cx="9321987" cy="731520"/>
              <a:chOff x="2104341" y="2340602"/>
              <a:chExt cx="9321987" cy="731520"/>
            </a:xfrm>
          </p:grpSpPr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7FBE17D8-5F47-4076-8BD1-40546BB266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10927" y="2340602"/>
                <a:ext cx="5530969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45642E3E-8D23-4F38-8A2A-0AAC3879A7C9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Abgerundetes Rechteck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6E7A9D7C-0B4E-4032-A0B1-05DBA615343B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</p:grpSp>
      <p:sp>
        <p:nvSpPr>
          <p:cNvPr id="27" name="Rectangle 24">
            <a:extLst>
              <a:ext uri="{FF2B5EF4-FFF2-40B4-BE49-F238E27FC236}">
                <a16:creationId xmlns:a16="http://schemas.microsoft.com/office/drawing/2014/main" id="{8AEA9BA5-99B7-4625-906A-372DCDC6FC29}"/>
              </a:ext>
            </a:extLst>
          </p:cNvPr>
          <p:cNvSpPr txBox="1"/>
          <p:nvPr/>
        </p:nvSpPr>
        <p:spPr>
          <a:xfrm>
            <a:off x="2073088" y="3342050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Customer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115339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7876" y="2319337"/>
            <a:ext cx="8523414" cy="914400"/>
          </a:xfrm>
        </p:spPr>
        <p:txBody>
          <a:bodyPr/>
          <a:lstStyle/>
          <a:p>
            <a:r>
              <a:rPr lang="en-IN" dirty="0"/>
              <a:t>Broadline Food Distributor in U.S</a:t>
            </a:r>
          </a:p>
        </p:txBody>
      </p:sp>
    </p:spTree>
    <p:extLst>
      <p:ext uri="{BB962C8B-B14F-4D97-AF65-F5344CB8AC3E}">
        <p14:creationId xmlns:p14="http://schemas.microsoft.com/office/powerpoint/2010/main" val="15607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Recommendation Engine for Cross Sell &amp; Up Sell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670A7-2732-439E-AEC6-E9F6D8C140F8}"/>
              </a:ext>
            </a:extLst>
          </p:cNvPr>
          <p:cNvSpPr/>
          <p:nvPr/>
        </p:nvSpPr>
        <p:spPr>
          <a:xfrm>
            <a:off x="0" y="585258"/>
            <a:ext cx="4535056" cy="6197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4CFC8-D66B-4FD8-A095-11DC28B02B2D}"/>
              </a:ext>
            </a:extLst>
          </p:cNvPr>
          <p:cNvSpPr/>
          <p:nvPr/>
        </p:nvSpPr>
        <p:spPr>
          <a:xfrm>
            <a:off x="314179" y="2202777"/>
            <a:ext cx="3952707" cy="1800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0112C4-7AF7-40E1-8600-745A89A0A105}"/>
              </a:ext>
            </a:extLst>
          </p:cNvPr>
          <p:cNvSpPr/>
          <p:nvPr/>
        </p:nvSpPr>
        <p:spPr>
          <a:xfrm>
            <a:off x="314178" y="350184"/>
            <a:ext cx="3952707" cy="15748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Largest Broad Line Food distributor in US with $23 </a:t>
            </a:r>
            <a:r>
              <a:rPr lang="en-US" b="1" dirty="0" err="1">
                <a:solidFill>
                  <a:schemeClr val="tx2"/>
                </a:solidFill>
              </a:rPr>
              <a:t>Bn</a:t>
            </a:r>
            <a:r>
              <a:rPr lang="en-US" b="1" dirty="0">
                <a:solidFill>
                  <a:schemeClr val="tx2"/>
                </a:solidFill>
              </a:rPr>
              <a:t> Annual Revenue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70053-5FB7-4111-95D8-0F4E554C0B08}"/>
              </a:ext>
            </a:extLst>
          </p:cNvPr>
          <p:cNvSpPr/>
          <p:nvPr/>
        </p:nvSpPr>
        <p:spPr>
          <a:xfrm>
            <a:off x="314987" y="1505923"/>
            <a:ext cx="3951897" cy="1852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dk1"/>
                </a:solidFill>
              </a:rPr>
              <a:t>Personalization &amp; Digitalization of Customer Services </a:t>
            </a:r>
          </a:p>
          <a:p>
            <a:endParaRPr lang="en-US" sz="13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6D814B-299F-4E43-B446-D449FEFEE67D}"/>
              </a:ext>
            </a:extLst>
          </p:cNvPr>
          <p:cNvSpPr/>
          <p:nvPr/>
        </p:nvSpPr>
        <p:spPr>
          <a:xfrm>
            <a:off x="297478" y="4410206"/>
            <a:ext cx="3969406" cy="21162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/>
              <a:t>Accelerated Local Case Growth</a:t>
            </a:r>
            <a:endParaRPr lang="en-US" b="1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D80AAC-EFAB-4706-BAC9-3FCA1781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33" y="1504698"/>
            <a:ext cx="2377460" cy="19515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07327-06C3-47D5-80DB-BF95256CCF3B}"/>
              </a:ext>
            </a:extLst>
          </p:cNvPr>
          <p:cNvSpPr txBox="1"/>
          <p:nvPr/>
        </p:nvSpPr>
        <p:spPr>
          <a:xfrm>
            <a:off x="6580826" y="2200024"/>
            <a:ext cx="319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1: 1 Personalized </a:t>
            </a: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Marketing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032B3A-429F-4989-9A06-4EEF74DF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519" y="915181"/>
            <a:ext cx="3673151" cy="29044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2B9FC27-3408-4CDC-97C8-0692F9F496F2}"/>
              </a:ext>
            </a:extLst>
          </p:cNvPr>
          <p:cNvSpPr/>
          <p:nvPr/>
        </p:nvSpPr>
        <p:spPr>
          <a:xfrm>
            <a:off x="390345" y="2226901"/>
            <a:ext cx="3857805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 dirty="0"/>
              <a:t>Accelerated Local Case Growth &amp; Margin Improvement by,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Increase </a:t>
            </a:r>
            <a:r>
              <a:rPr lang="en-US" sz="1300" b="1" dirty="0"/>
              <a:t>Share of wallet  &amp; Volume </a:t>
            </a:r>
            <a:r>
              <a:rPr lang="en-US" sz="1300" dirty="0"/>
              <a:t>of customer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Increase % Share of </a:t>
            </a:r>
            <a:r>
              <a:rPr lang="en-US" sz="1300" b="1" dirty="0"/>
              <a:t>Own &amp; High Margin </a:t>
            </a:r>
            <a:r>
              <a:rPr lang="en-US" sz="1300" dirty="0"/>
              <a:t>products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Increase </a:t>
            </a:r>
            <a:r>
              <a:rPr lang="en-US" sz="1300" b="1" dirty="0"/>
              <a:t>Customer engagement &amp; loyalty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E4DFF9-103C-4D35-9B8B-3E900D17A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362" y="4370900"/>
            <a:ext cx="6095464" cy="15318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DA0CAA0-0506-4ABB-8775-96795B737233}"/>
              </a:ext>
            </a:extLst>
          </p:cNvPr>
          <p:cNvSpPr/>
          <p:nvPr/>
        </p:nvSpPr>
        <p:spPr>
          <a:xfrm>
            <a:off x="491115" y="4552705"/>
            <a:ext cx="3652260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263238"/>
              </a:solidFill>
              <a:latin typeface="arial" panose="020B0604020202020204" pitchFamily="34" charset="0"/>
            </a:endParaRPr>
          </a:p>
          <a:p>
            <a:r>
              <a:rPr lang="en-US" sz="1300" dirty="0">
                <a:solidFill>
                  <a:srgbClr val="263238"/>
                </a:solidFill>
                <a:latin typeface="arial" panose="020B0604020202020204" pitchFamily="34" charset="0"/>
              </a:rPr>
              <a:t>~</a:t>
            </a:r>
            <a:r>
              <a:rPr lang="en-US" sz="1600" b="1" dirty="0">
                <a:solidFill>
                  <a:srgbClr val="263238"/>
                </a:solidFill>
              </a:rPr>
              <a:t>16% </a:t>
            </a:r>
            <a:r>
              <a:rPr lang="en-US" sz="1300" dirty="0">
                <a:solidFill>
                  <a:srgbClr val="263238"/>
                </a:solidFill>
              </a:rPr>
              <a:t>Increase in Avg. Share of Wallet post the implementation of the model</a:t>
            </a:r>
            <a:br>
              <a:rPr lang="en-US" sz="1300" dirty="0"/>
            </a:br>
            <a:endParaRPr lang="en-US" sz="1300" dirty="0"/>
          </a:p>
          <a:p>
            <a:r>
              <a:rPr lang="en-US" sz="1300" dirty="0"/>
              <a:t>~</a:t>
            </a:r>
            <a:r>
              <a:rPr lang="en-US" sz="1600" b="1" dirty="0">
                <a:solidFill>
                  <a:srgbClr val="263238"/>
                </a:solidFill>
              </a:rPr>
              <a:t>3% </a:t>
            </a:r>
            <a:r>
              <a:rPr lang="en-US" sz="1300" dirty="0">
                <a:solidFill>
                  <a:srgbClr val="263238"/>
                </a:solidFill>
              </a:rPr>
              <a:t>incremental in market share</a:t>
            </a:r>
            <a:br>
              <a:rPr lang="en-US" sz="1300" dirty="0"/>
            </a:br>
            <a:endParaRPr lang="en-US" sz="1300" dirty="0"/>
          </a:p>
          <a:p>
            <a:r>
              <a:rPr lang="en-US" sz="1300" dirty="0"/>
              <a:t>~ </a:t>
            </a:r>
            <a:r>
              <a:rPr lang="en-US" sz="1600" b="1" dirty="0">
                <a:solidFill>
                  <a:srgbClr val="263238"/>
                </a:solidFill>
              </a:rPr>
              <a:t>8</a:t>
            </a:r>
            <a:r>
              <a:rPr lang="en-US" sz="1300" dirty="0">
                <a:solidFill>
                  <a:srgbClr val="263238"/>
                </a:solidFill>
              </a:rPr>
              <a:t> - Average increase in unique SKUs in existing customer</a:t>
            </a:r>
            <a:endParaRPr lang="en-US" sz="13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58AF-83B6-4091-B1C1-4B97465135DD}"/>
              </a:ext>
            </a:extLst>
          </p:cNvPr>
          <p:cNvSpPr/>
          <p:nvPr/>
        </p:nvSpPr>
        <p:spPr>
          <a:xfrm>
            <a:off x="458197" y="4465862"/>
            <a:ext cx="66556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65490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Recommendation Engine for Cross Sell &amp; Up Sell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828C-693B-46B2-9C5B-0AB37DFAB392}"/>
              </a:ext>
            </a:extLst>
          </p:cNvPr>
          <p:cNvSpPr/>
          <p:nvPr/>
        </p:nvSpPr>
        <p:spPr>
          <a:xfrm>
            <a:off x="5988301" y="1552924"/>
            <a:ext cx="3427962" cy="553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65EB99-1380-4895-875A-170782D9E639}"/>
              </a:ext>
            </a:extLst>
          </p:cNvPr>
          <p:cNvSpPr/>
          <p:nvPr/>
        </p:nvSpPr>
        <p:spPr>
          <a:xfrm>
            <a:off x="5313216" y="2662391"/>
            <a:ext cx="1403837" cy="126822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 Light" pitchFamily="34" charset="0"/>
              </a:rPr>
              <a:t>Customer Demand &amp; Opportunity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BB475D-AEA8-4118-8BD3-EF72D411040A}"/>
              </a:ext>
            </a:extLst>
          </p:cNvPr>
          <p:cNvSpPr/>
          <p:nvPr/>
        </p:nvSpPr>
        <p:spPr>
          <a:xfrm>
            <a:off x="3013995" y="4503844"/>
            <a:ext cx="1143921" cy="10660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 Light" pitchFamily="34" charset="0"/>
              </a:rPr>
              <a:t>High Margin/ Sysco Products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5C3325-940D-4FE5-9317-0240FE6356B4}"/>
              </a:ext>
            </a:extLst>
          </p:cNvPr>
          <p:cNvSpPr/>
          <p:nvPr/>
        </p:nvSpPr>
        <p:spPr>
          <a:xfrm>
            <a:off x="3042313" y="1142340"/>
            <a:ext cx="1207730" cy="11022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 Light" pitchFamily="34" charset="0"/>
              </a:rPr>
              <a:t>Customer History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D8A0E0-9649-4CF1-B8C9-09B9A56E6C3A}"/>
              </a:ext>
            </a:extLst>
          </p:cNvPr>
          <p:cNvSpPr/>
          <p:nvPr/>
        </p:nvSpPr>
        <p:spPr>
          <a:xfrm>
            <a:off x="3024873" y="2750428"/>
            <a:ext cx="1155389" cy="10821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egoe UI Light" pitchFamily="34" charset="0"/>
              </a:rPr>
              <a:t>Segment </a:t>
            </a:r>
          </a:p>
          <a:p>
            <a:pPr algn="ctr"/>
            <a:r>
              <a:rPr lang="en-US" sz="1200" b="1" dirty="0">
                <a:latin typeface="Segoe UI Light" pitchFamily="34" charset="0"/>
              </a:rPr>
              <a:t>trend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372D51-C37A-4313-BE62-D03DAB1DDEFA}"/>
              </a:ext>
            </a:extLst>
          </p:cNvPr>
          <p:cNvSpPr/>
          <p:nvPr/>
        </p:nvSpPr>
        <p:spPr>
          <a:xfrm>
            <a:off x="8786109" y="2677671"/>
            <a:ext cx="1350379" cy="125320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 Light" pitchFamily="34" charset="0"/>
              </a:rPr>
              <a:t>Personalized Offers &amp; Promotions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F40654-2020-4406-ADEA-4287FF743E1F}"/>
              </a:ext>
            </a:extLst>
          </p:cNvPr>
          <p:cNvCxnSpPr>
            <a:stCxn id="29" idx="7"/>
          </p:cNvCxnSpPr>
          <p:nvPr/>
        </p:nvCxnSpPr>
        <p:spPr>
          <a:xfrm flipV="1">
            <a:off x="3990393" y="3412477"/>
            <a:ext cx="1261768" cy="1247486"/>
          </a:xfrm>
          <a:prstGeom prst="straightConnector1">
            <a:avLst/>
          </a:prstGeom>
          <a:ln w="635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FAD335-4CE8-4243-9B53-31F8316550EC}"/>
              </a:ext>
            </a:extLst>
          </p:cNvPr>
          <p:cNvCxnSpPr>
            <a:stCxn id="31" idx="6"/>
          </p:cNvCxnSpPr>
          <p:nvPr/>
        </p:nvCxnSpPr>
        <p:spPr>
          <a:xfrm>
            <a:off x="4180262" y="3291489"/>
            <a:ext cx="1048302" cy="17746"/>
          </a:xfrm>
          <a:prstGeom prst="straightConnector1">
            <a:avLst/>
          </a:prstGeom>
          <a:ln w="635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2E022F-960F-4F2B-94C3-0059957F5D09}"/>
              </a:ext>
            </a:extLst>
          </p:cNvPr>
          <p:cNvCxnSpPr>
            <a:stCxn id="30" idx="5"/>
          </p:cNvCxnSpPr>
          <p:nvPr/>
        </p:nvCxnSpPr>
        <p:spPr>
          <a:xfrm>
            <a:off x="4073175" y="2083128"/>
            <a:ext cx="1178986" cy="1146099"/>
          </a:xfrm>
          <a:prstGeom prst="straightConnector1">
            <a:avLst/>
          </a:prstGeom>
          <a:ln w="635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7ABE12-A4C8-4BE0-AB09-A817003A8244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>
            <a:off x="6717053" y="3296502"/>
            <a:ext cx="2069056" cy="7771"/>
          </a:xfrm>
          <a:prstGeom prst="straightConnector1">
            <a:avLst/>
          </a:prstGeom>
          <a:ln w="635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6F2DC53-F178-4A0D-9E8D-1E76353113C3}"/>
              </a:ext>
            </a:extLst>
          </p:cNvPr>
          <p:cNvSpPr txBox="1"/>
          <p:nvPr/>
        </p:nvSpPr>
        <p:spPr>
          <a:xfrm>
            <a:off x="5366604" y="4448513"/>
            <a:ext cx="21740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latin typeface="Segoe UI Light" pitchFamily="34" charset="0"/>
              </a:rPr>
              <a:t>Recommendation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Crust – Baker Source (Upsell)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Cheese &amp; vegetables – Casa Solano(Cross Sell)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Meat – White Marble farms (Product Introduction)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A6590A-F469-498B-A852-3962D8D8A1F1}"/>
              </a:ext>
            </a:extLst>
          </p:cNvPr>
          <p:cNvSpPr txBox="1"/>
          <p:nvPr/>
        </p:nvSpPr>
        <p:spPr>
          <a:xfrm>
            <a:off x="8484148" y="4452080"/>
            <a:ext cx="25999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latin typeface="Segoe UI Light" pitchFamily="34" charset="0"/>
              </a:rPr>
              <a:t>Promotions &amp; Offer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Baker Source 3% Discount on additional 50 after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Casa Solana – Buy Vegetables &amp; Cheese at 10% Discount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Segoe UI Light" pitchFamily="34" charset="0"/>
              </a:rPr>
              <a:t>Buy meat from White Marble farms &amp; 20% Discount on Arrezio Sauces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DA3DC4-88A7-4A3B-A2D6-96B2B6DD3B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086" y="5592707"/>
            <a:ext cx="563091" cy="3853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C7B914-5CDA-40B2-B602-3D154BBB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60" y="5610129"/>
            <a:ext cx="454207" cy="3374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EB7F97A-E418-4439-A0AA-D82109B313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722" y="5637020"/>
            <a:ext cx="467473" cy="3339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E648BE3-1B3E-4337-8593-2BB8D6F75A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561" y="5719710"/>
            <a:ext cx="482361" cy="3301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A22BE5-2047-46CD-9311-9A8EFF43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1" y="5692392"/>
            <a:ext cx="444371" cy="3301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29A4F9-B61D-4FAF-81F2-600E5314BE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157" y="5730614"/>
            <a:ext cx="457350" cy="326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FC694E-8808-4DF7-AD1F-7DF05F97D4C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452" y="5686834"/>
            <a:ext cx="452406" cy="3958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41509F6-20E0-4652-9AFF-02292F8B2394}"/>
              </a:ext>
            </a:extLst>
          </p:cNvPr>
          <p:cNvSpPr txBox="1"/>
          <p:nvPr/>
        </p:nvSpPr>
        <p:spPr>
          <a:xfrm>
            <a:off x="1112960" y="2263573"/>
            <a:ext cx="385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Segoe UI Light" pitchFamily="34" charset="0"/>
              </a:rPr>
              <a:t>~Customer buys only Crust &amp; Cheese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40B0B0-9B3B-473A-800A-91B0D9D198B7}"/>
              </a:ext>
            </a:extLst>
          </p:cNvPr>
          <p:cNvSpPr txBox="1"/>
          <p:nvPr/>
        </p:nvSpPr>
        <p:spPr>
          <a:xfrm>
            <a:off x="1077958" y="3949490"/>
            <a:ext cx="32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Segoe UI Light" pitchFamily="34" charset="0"/>
              </a:rPr>
              <a:t>~Segment buys crust, cheese and Meat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4A6AB-B7A6-4773-A857-A625B3B16D1F}"/>
              </a:ext>
            </a:extLst>
          </p:cNvPr>
          <p:cNvSpPr txBox="1"/>
          <p:nvPr/>
        </p:nvSpPr>
        <p:spPr>
          <a:xfrm>
            <a:off x="1075867" y="5686834"/>
            <a:ext cx="308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Segoe UI Light" pitchFamily="34" charset="0"/>
              </a:rPr>
              <a:t>~Products eligible for 1:1 Marketing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09E7D1-C78A-457D-86F5-DF9277D04BBA}"/>
              </a:ext>
            </a:extLst>
          </p:cNvPr>
          <p:cNvSpPr txBox="1"/>
          <p:nvPr/>
        </p:nvSpPr>
        <p:spPr>
          <a:xfrm>
            <a:off x="4903969" y="4164786"/>
            <a:ext cx="344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Segoe UI Light" pitchFamily="34" charset="0"/>
              </a:rPr>
              <a:t>~Offer Opportunities in each product group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8FD18C-2759-40BB-A7AE-F1E73D4B0E3E}"/>
              </a:ext>
            </a:extLst>
          </p:cNvPr>
          <p:cNvSpPr txBox="1"/>
          <p:nvPr/>
        </p:nvSpPr>
        <p:spPr>
          <a:xfrm>
            <a:off x="8130504" y="4152053"/>
            <a:ext cx="3776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Segoe UI Light" pitchFamily="34" charset="0"/>
              </a:rPr>
              <a:t>~ Upsell/Cross Sell/Rewards/Share of Wallet Offers</a:t>
            </a:r>
          </a:p>
        </p:txBody>
      </p:sp>
      <p:pic>
        <p:nvPicPr>
          <p:cNvPr id="51" name="Picture 4" descr="Nemo's Pizza &amp; Family Restaurant logo">
            <a:extLst>
              <a:ext uri="{FF2B5EF4-FFF2-40B4-BE49-F238E27FC236}">
                <a16:creationId xmlns:a16="http://schemas.microsoft.com/office/drawing/2014/main" id="{048A6413-348B-487F-9DE1-0D84CA36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1443" y="1605374"/>
            <a:ext cx="1248950" cy="4638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2932B4B-734C-47EC-8639-B9DCBB92DCB0}"/>
              </a:ext>
            </a:extLst>
          </p:cNvPr>
          <p:cNvSpPr txBox="1"/>
          <p:nvPr/>
        </p:nvSpPr>
        <p:spPr>
          <a:xfrm>
            <a:off x="7566409" y="1642238"/>
            <a:ext cx="25226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0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 Service Restaurant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0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Economy Pizzeria</a:t>
            </a:r>
          </a:p>
        </p:txBody>
      </p:sp>
    </p:spTree>
    <p:extLst>
      <p:ext uri="{BB962C8B-B14F-4D97-AF65-F5344CB8AC3E}">
        <p14:creationId xmlns:p14="http://schemas.microsoft.com/office/powerpoint/2010/main" val="200635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6757-C487-A748-80F9-AB74D7D7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Segoe UI" panose="020B0502040204020203" pitchFamily="34" charset="0"/>
              </a:rPr>
              <a:t>Recommendation Engine for Cross Sell &amp; Up Sell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4E3C1D-A7FC-4F1B-B7E9-728ACF624021}"/>
              </a:ext>
            </a:extLst>
          </p:cNvPr>
          <p:cNvCxnSpPr/>
          <p:nvPr/>
        </p:nvCxnSpPr>
        <p:spPr>
          <a:xfrm>
            <a:off x="347902" y="3404097"/>
            <a:ext cx="1050878" cy="13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2B63929-74B8-4123-89CE-119277680141}"/>
              </a:ext>
            </a:extLst>
          </p:cNvPr>
          <p:cNvSpPr/>
          <p:nvPr/>
        </p:nvSpPr>
        <p:spPr>
          <a:xfrm>
            <a:off x="1480202" y="2158137"/>
            <a:ext cx="2028311" cy="35833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200" dirty="0">
              <a:solidFill>
                <a:srgbClr val="00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Segoe UI Light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62DB38-A106-4586-A290-7A37B4061BF1}"/>
              </a:ext>
            </a:extLst>
          </p:cNvPr>
          <p:cNvCxnSpPr>
            <a:endCxn id="59" idx="1"/>
          </p:cNvCxnSpPr>
          <p:nvPr/>
        </p:nvCxnSpPr>
        <p:spPr>
          <a:xfrm>
            <a:off x="3461026" y="2467787"/>
            <a:ext cx="859994" cy="10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7104C63-75A3-430C-9575-29BD539C2DC8}"/>
              </a:ext>
            </a:extLst>
          </p:cNvPr>
          <p:cNvCxnSpPr>
            <a:endCxn id="60" idx="1"/>
          </p:cNvCxnSpPr>
          <p:nvPr/>
        </p:nvCxnSpPr>
        <p:spPr>
          <a:xfrm>
            <a:off x="3486243" y="3253754"/>
            <a:ext cx="8347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97BE9F-2331-42D4-A5BC-F253BB8C22DF}"/>
              </a:ext>
            </a:extLst>
          </p:cNvPr>
          <p:cNvCxnSpPr/>
          <p:nvPr/>
        </p:nvCxnSpPr>
        <p:spPr>
          <a:xfrm flipV="1">
            <a:off x="3497378" y="4030596"/>
            <a:ext cx="809744" cy="6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07CCF1-B732-4F18-BE80-97C2B46B71AC}"/>
              </a:ext>
            </a:extLst>
          </p:cNvPr>
          <p:cNvCxnSpPr/>
          <p:nvPr/>
        </p:nvCxnSpPr>
        <p:spPr>
          <a:xfrm>
            <a:off x="3472161" y="5231569"/>
            <a:ext cx="799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7">
            <a:extLst>
              <a:ext uri="{FF2B5EF4-FFF2-40B4-BE49-F238E27FC236}">
                <a16:creationId xmlns:a16="http://schemas.microsoft.com/office/drawing/2014/main" id="{A5ACCC70-110E-4298-9370-E5EC541643BC}"/>
              </a:ext>
            </a:extLst>
          </p:cNvPr>
          <p:cNvSpPr/>
          <p:nvPr/>
        </p:nvSpPr>
        <p:spPr>
          <a:xfrm>
            <a:off x="4321020" y="2158482"/>
            <a:ext cx="1828800" cy="640080"/>
          </a:xfrm>
          <a:prstGeom prst="roundRect">
            <a:avLst/>
          </a:prstGeom>
          <a:solidFill>
            <a:schemeClr val="accent5"/>
          </a:solidFill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Cross Sell</a:t>
            </a:r>
          </a:p>
        </p:txBody>
      </p:sp>
      <p:sp>
        <p:nvSpPr>
          <p:cNvPr id="60" name="Rounded Rectangle 18">
            <a:extLst>
              <a:ext uri="{FF2B5EF4-FFF2-40B4-BE49-F238E27FC236}">
                <a16:creationId xmlns:a16="http://schemas.microsoft.com/office/drawing/2014/main" id="{019B26D7-85DD-4F83-926E-4ABB3DC32F9F}"/>
              </a:ext>
            </a:extLst>
          </p:cNvPr>
          <p:cNvSpPr/>
          <p:nvPr/>
        </p:nvSpPr>
        <p:spPr>
          <a:xfrm>
            <a:off x="4321020" y="2933714"/>
            <a:ext cx="1828800" cy="640080"/>
          </a:xfrm>
          <a:prstGeom prst="roundRect">
            <a:avLst/>
          </a:prstGeom>
          <a:solidFill>
            <a:schemeClr val="accent5"/>
          </a:solidFill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Up Sell</a:t>
            </a:r>
          </a:p>
        </p:txBody>
      </p:sp>
      <p:sp>
        <p:nvSpPr>
          <p:cNvPr id="61" name="Rounded Rectangle 19">
            <a:extLst>
              <a:ext uri="{FF2B5EF4-FFF2-40B4-BE49-F238E27FC236}">
                <a16:creationId xmlns:a16="http://schemas.microsoft.com/office/drawing/2014/main" id="{1539CC4E-2877-44DF-BF71-8234E6015357}"/>
              </a:ext>
            </a:extLst>
          </p:cNvPr>
          <p:cNvSpPr/>
          <p:nvPr/>
        </p:nvSpPr>
        <p:spPr>
          <a:xfrm>
            <a:off x="4295987" y="4941304"/>
            <a:ext cx="1828800" cy="640080"/>
          </a:xfrm>
          <a:prstGeom prst="roundRect">
            <a:avLst/>
          </a:prstGeom>
          <a:solidFill>
            <a:schemeClr val="accent5"/>
          </a:solidFill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Share of Wallet</a:t>
            </a:r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8D0C4842-ADEF-4B75-81CC-497DD79A690C}"/>
              </a:ext>
            </a:extLst>
          </p:cNvPr>
          <p:cNvSpPr/>
          <p:nvPr/>
        </p:nvSpPr>
        <p:spPr>
          <a:xfrm>
            <a:off x="4321020" y="3723478"/>
            <a:ext cx="1828800" cy="640080"/>
          </a:xfrm>
          <a:prstGeom prst="roundRect">
            <a:avLst/>
          </a:prstGeom>
          <a:solidFill>
            <a:schemeClr val="accent5"/>
          </a:solidFill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Frequency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Incentives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4DF27-8B0E-434B-806C-C59B1FA6BFED}"/>
              </a:ext>
            </a:extLst>
          </p:cNvPr>
          <p:cNvCxnSpPr/>
          <p:nvPr/>
        </p:nvCxnSpPr>
        <p:spPr>
          <a:xfrm>
            <a:off x="6287472" y="3260733"/>
            <a:ext cx="5069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7D33DC3-8142-4F32-A609-C0C7770041F9}"/>
              </a:ext>
            </a:extLst>
          </p:cNvPr>
          <p:cNvSpPr/>
          <p:nvPr/>
        </p:nvSpPr>
        <p:spPr>
          <a:xfrm rot="16200000">
            <a:off x="8061243" y="3593065"/>
            <a:ext cx="3566890" cy="58620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Segoe UI Light" pitchFamily="34" charset="0"/>
              </a:rPr>
              <a:t>Offer Roll Out</a:t>
            </a: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3BFECDB-8B5A-43B5-9BEF-0215EC513A8B}"/>
              </a:ext>
            </a:extLst>
          </p:cNvPr>
          <p:cNvSpPr/>
          <p:nvPr/>
        </p:nvSpPr>
        <p:spPr>
          <a:xfrm>
            <a:off x="6885896" y="2529749"/>
            <a:ext cx="2194560" cy="12696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Offer Engine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Segoe UI Light" pitchFamily="34" charset="0"/>
              </a:rPr>
              <a:t>(% calculation based on the product)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2FBCA1-9C73-4C7A-BBD8-F0FB4BA80E4A}"/>
              </a:ext>
            </a:extLst>
          </p:cNvPr>
          <p:cNvCxnSpPr>
            <a:stCxn id="65" idx="3"/>
          </p:cNvCxnSpPr>
          <p:nvPr/>
        </p:nvCxnSpPr>
        <p:spPr>
          <a:xfrm>
            <a:off x="9080456" y="3164550"/>
            <a:ext cx="471130" cy="3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2D63C12-33FB-4632-A3D4-6DC8EDB90181}"/>
              </a:ext>
            </a:extLst>
          </p:cNvPr>
          <p:cNvSpPr txBox="1"/>
          <p:nvPr/>
        </p:nvSpPr>
        <p:spPr>
          <a:xfrm>
            <a:off x="394008" y="3815937"/>
            <a:ext cx="94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Customer, </a:t>
            </a:r>
          </a:p>
          <a:p>
            <a:r>
              <a:rPr lang="en-US" sz="11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Product,</a:t>
            </a:r>
          </a:p>
          <a:p>
            <a:r>
              <a:rPr lang="en-US" sz="11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Transaction,</a:t>
            </a:r>
          </a:p>
          <a:p>
            <a:r>
              <a:rPr lang="en-US" sz="11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Promotions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31192-B387-4A50-94D1-44790E7F4145}"/>
              </a:ext>
            </a:extLst>
          </p:cNvPr>
          <p:cNvCxnSpPr/>
          <p:nvPr/>
        </p:nvCxnSpPr>
        <p:spPr>
          <a:xfrm>
            <a:off x="6149820" y="5233151"/>
            <a:ext cx="644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FC55F92-A64D-43C6-90F1-EF9141B3C7BD}"/>
              </a:ext>
            </a:extLst>
          </p:cNvPr>
          <p:cNvSpPr/>
          <p:nvPr/>
        </p:nvSpPr>
        <p:spPr>
          <a:xfrm>
            <a:off x="6893992" y="4859204"/>
            <a:ext cx="2208240" cy="9412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Promotion</a:t>
            </a:r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Calculation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(% calculation based on the overall basket)</a:t>
            </a:r>
            <a:endParaRPr lang="en-US" sz="1400" dirty="0">
              <a:solidFill>
                <a:srgbClr val="00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42F038-CB36-48C4-A0B7-D342F2BF0AB5}"/>
              </a:ext>
            </a:extLst>
          </p:cNvPr>
          <p:cNvCxnSpPr/>
          <p:nvPr/>
        </p:nvCxnSpPr>
        <p:spPr>
          <a:xfrm>
            <a:off x="9080456" y="5215820"/>
            <a:ext cx="447206" cy="1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4D5BB9-5EC4-4558-BDE7-FF701E9B57E9}"/>
              </a:ext>
            </a:extLst>
          </p:cNvPr>
          <p:cNvGrpSpPr/>
          <p:nvPr/>
        </p:nvGrpSpPr>
        <p:grpSpPr>
          <a:xfrm>
            <a:off x="434860" y="2686761"/>
            <a:ext cx="783869" cy="541090"/>
            <a:chOff x="9636813" y="1111150"/>
            <a:chExt cx="1525388" cy="1172799"/>
          </a:xfrm>
        </p:grpSpPr>
        <p:pic>
          <p:nvPicPr>
            <p:cNvPr id="72" name="Picture 2" descr="https://d30y9cdsu7xlg0.cloudfront.net/png/9658-200.png">
              <a:extLst>
                <a:ext uri="{FF2B5EF4-FFF2-40B4-BE49-F238E27FC236}">
                  <a16:creationId xmlns:a16="http://schemas.microsoft.com/office/drawing/2014/main" id="{51B9B461-0B04-4E18-8DAF-CBE42554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813" y="1186669"/>
              <a:ext cx="109728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d30y9cdsu7xlg0.cloudfront.net/png/9658-200.png">
              <a:extLst>
                <a:ext uri="{FF2B5EF4-FFF2-40B4-BE49-F238E27FC236}">
                  <a16:creationId xmlns:a16="http://schemas.microsoft.com/office/drawing/2014/main" id="{96BB82A7-3225-490D-B9EE-2311844DA9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712" r="1"/>
            <a:stretch/>
          </p:blipFill>
          <p:spPr bwMode="auto">
            <a:xfrm>
              <a:off x="10555535" y="1111150"/>
              <a:ext cx="606666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DEBD1B1-C2A1-4E5A-B52E-051EBE536342}"/>
              </a:ext>
            </a:extLst>
          </p:cNvPr>
          <p:cNvGrpSpPr>
            <a:grpSpLocks noChangeAspect="1"/>
          </p:cNvGrpSpPr>
          <p:nvPr/>
        </p:nvGrpSpPr>
        <p:grpSpPr>
          <a:xfrm>
            <a:off x="2103949" y="2370029"/>
            <a:ext cx="676585" cy="363372"/>
            <a:chOff x="3241450" y="2353097"/>
            <a:chExt cx="862015" cy="462961"/>
          </a:xfrm>
        </p:grpSpPr>
        <p:pic>
          <p:nvPicPr>
            <p:cNvPr id="75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BFE5B213-CBA5-469A-A37C-D4C92ACF8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1450" y="2353097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9FB1EFDF-A85A-4D34-9459-DEE9F3735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276" y="2631101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9AB21D08-BB74-412E-8909-C427ACC68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799" y="2353097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D0F9E8BB-D6ED-4BB1-BF5E-25DA3D556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392" y="2631101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C0933ADD-2F68-44B2-BE5F-3CEDCCC2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566" y="2353097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737F4E97-0BEB-4A4C-8C96-C7128CB1B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160" y="2631101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2EB18844-7212-4B77-B477-F9AE8807B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682" y="2353097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82ABF3FF-78D4-4A96-A844-440C8C38B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508" y="2631101"/>
              <a:ext cx="184957" cy="18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B55B014-AD72-4CC3-932E-366D0ED12AB7}"/>
              </a:ext>
            </a:extLst>
          </p:cNvPr>
          <p:cNvGrpSpPr/>
          <p:nvPr/>
        </p:nvGrpSpPr>
        <p:grpSpPr>
          <a:xfrm>
            <a:off x="2198511" y="5186717"/>
            <a:ext cx="607640" cy="348484"/>
            <a:chOff x="9590838" y="1880123"/>
            <a:chExt cx="814498" cy="532761"/>
          </a:xfrm>
        </p:grpSpPr>
        <p:pic>
          <p:nvPicPr>
            <p:cNvPr id="84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B3A6FD6A-2B89-4C23-B9C0-94076FDAA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838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C13647B5-7555-4C36-980D-E88A378CE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9515" y="2172522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B8C209EF-F1D2-490D-855D-89210DB47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4974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F8B55EF5-5801-4303-8D46-3530E87B7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7906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57C40190-FBAE-4E6C-B29C-BF856BD26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5032" y="2167626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7FEE5D-E7B9-4C5C-9712-B0A97CD41846}"/>
              </a:ext>
            </a:extLst>
          </p:cNvPr>
          <p:cNvGrpSpPr/>
          <p:nvPr/>
        </p:nvGrpSpPr>
        <p:grpSpPr>
          <a:xfrm>
            <a:off x="2687968" y="4502503"/>
            <a:ext cx="607640" cy="348484"/>
            <a:chOff x="9533059" y="2918586"/>
            <a:chExt cx="814498" cy="532761"/>
          </a:xfrm>
        </p:grpSpPr>
        <p:pic>
          <p:nvPicPr>
            <p:cNvPr id="90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3584B819-6FA9-476B-9871-B8E19DF45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3059" y="2918586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0C9A4700-28B3-4ED3-96C4-3E36B7806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1736" y="3210985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5923F275-C0BF-441C-82CC-C797F12DD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195" y="2918586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F8589E20-2B28-481F-9AA8-4D2C1582C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0127" y="2918586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F31501E0-FB1A-4497-9CA6-3AD14D522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253" y="3206089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4CBE88-EB8D-4214-A601-831F5DD8E130}"/>
              </a:ext>
            </a:extLst>
          </p:cNvPr>
          <p:cNvGrpSpPr/>
          <p:nvPr/>
        </p:nvGrpSpPr>
        <p:grpSpPr>
          <a:xfrm>
            <a:off x="1641479" y="4490573"/>
            <a:ext cx="607640" cy="348484"/>
            <a:chOff x="9590838" y="1880123"/>
            <a:chExt cx="814498" cy="532761"/>
          </a:xfrm>
        </p:grpSpPr>
        <p:pic>
          <p:nvPicPr>
            <p:cNvPr id="96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95979C53-0F9E-4BB7-9C9F-AE11E2FE7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838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1EEF5D8C-A449-41E7-99F3-79F2FE35B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9515" y="2172522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288EA498-AE25-4463-B5E4-FDDBD7668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4974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CE118D80-9755-47F3-830A-83421E162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7906" y="1880123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http://simpleicon.com/wp-content/uploads/shop-4-256x256.png">
              <a:extLst>
                <a:ext uri="{FF2B5EF4-FFF2-40B4-BE49-F238E27FC236}">
                  <a16:creationId xmlns:a16="http://schemas.microsoft.com/office/drawing/2014/main" id="{513FCF0C-4CFA-412E-BBBA-CF3ACD240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5032" y="2167626"/>
              <a:ext cx="240362" cy="24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1" name="Picture 4" descr="http://www.wowza.com/uploads/wowza4/products/icon-drivers-seat.png">
            <a:extLst>
              <a:ext uri="{FF2B5EF4-FFF2-40B4-BE49-F238E27FC236}">
                <a16:creationId xmlns:a16="http://schemas.microsoft.com/office/drawing/2014/main" id="{CB806FEB-C852-4E25-9C8E-4D0C52B8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853" y="3776145"/>
            <a:ext cx="584774" cy="5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DC141C0-5134-4543-AF34-BD5B2B6B1BB2}"/>
              </a:ext>
            </a:extLst>
          </p:cNvPr>
          <p:cNvCxnSpPr/>
          <p:nvPr/>
        </p:nvCxnSpPr>
        <p:spPr>
          <a:xfrm rot="5400000">
            <a:off x="2239029" y="4787616"/>
            <a:ext cx="45720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F22624B-6D97-40E9-8A0D-AA3ECFE3F9F6}"/>
              </a:ext>
            </a:extLst>
          </p:cNvPr>
          <p:cNvSpPr/>
          <p:nvPr/>
        </p:nvSpPr>
        <p:spPr>
          <a:xfrm>
            <a:off x="4139343" y="2001125"/>
            <a:ext cx="5125665" cy="2532424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  <a:latin typeface="Segoe UI Light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5281732-88E2-4B0A-B94A-D90D0FC43BC0}"/>
              </a:ext>
            </a:extLst>
          </p:cNvPr>
          <p:cNvSpPr txBox="1"/>
          <p:nvPr/>
        </p:nvSpPr>
        <p:spPr>
          <a:xfrm>
            <a:off x="4119928" y="1138145"/>
            <a:ext cx="267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cs typeface="Segoe UI Light" panose="020B0502040204020203" pitchFamily="34" charset="0"/>
              </a:rPr>
              <a:t>2. Offer Recommendation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92124B-C276-4CA2-BF8C-2228111875CD}"/>
              </a:ext>
            </a:extLst>
          </p:cNvPr>
          <p:cNvSpPr/>
          <p:nvPr/>
        </p:nvSpPr>
        <p:spPr>
          <a:xfrm>
            <a:off x="844147" y="1138145"/>
            <a:ext cx="3220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1. Customer Segmentation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C99DC45-DB5D-4A4E-BE0E-500DF2D4098C}"/>
              </a:ext>
            </a:extLst>
          </p:cNvPr>
          <p:cNvSpPr txBox="1"/>
          <p:nvPr/>
        </p:nvSpPr>
        <p:spPr>
          <a:xfrm>
            <a:off x="7282065" y="1138145"/>
            <a:ext cx="162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cs typeface="Segoe UI Light" panose="020B0502040204020203" pitchFamily="34" charset="0"/>
              </a:rPr>
              <a:t>3. Offer Design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0FFFEC-6843-418C-AC4D-63BF55B43B05}"/>
              </a:ext>
            </a:extLst>
          </p:cNvPr>
          <p:cNvSpPr/>
          <p:nvPr/>
        </p:nvSpPr>
        <p:spPr>
          <a:xfrm>
            <a:off x="1713573" y="2848316"/>
            <a:ext cx="1508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To identify clusters of customers with similar characteristics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716417-F58A-4B2C-BE8F-D713369BB9E8}"/>
              </a:ext>
            </a:extLst>
          </p:cNvPr>
          <p:cNvSpPr txBox="1"/>
          <p:nvPr/>
        </p:nvSpPr>
        <p:spPr>
          <a:xfrm>
            <a:off x="9489386" y="1138145"/>
            <a:ext cx="210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UI Light" pitchFamily="34" charset="0"/>
                <a:cs typeface="Segoe UI Light" panose="020B0502040204020203" pitchFamily="34" charset="0"/>
              </a:rPr>
              <a:t>4. Campaign Analytics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33CF04-17CD-4C1A-ACF2-04E893E320B9}"/>
              </a:ext>
            </a:extLst>
          </p:cNvPr>
          <p:cNvSpPr/>
          <p:nvPr/>
        </p:nvSpPr>
        <p:spPr>
          <a:xfrm rot="16200000">
            <a:off x="9197798" y="3605383"/>
            <a:ext cx="3566890" cy="58620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Segoe UI Light" pitchFamily="34" charset="0"/>
              </a:rPr>
              <a:t>Response &amp; RoI  Measurement  </a:t>
            </a: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CA639DB-CFB0-4C06-804D-823E546FC028}"/>
              </a:ext>
            </a:extLst>
          </p:cNvPr>
          <p:cNvCxnSpPr/>
          <p:nvPr/>
        </p:nvCxnSpPr>
        <p:spPr>
          <a:xfrm>
            <a:off x="10137790" y="3151094"/>
            <a:ext cx="5503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5792D9A-42B5-4AA5-9F26-D76591841F10}"/>
              </a:ext>
            </a:extLst>
          </p:cNvPr>
          <p:cNvCxnSpPr/>
          <p:nvPr/>
        </p:nvCxnSpPr>
        <p:spPr>
          <a:xfrm>
            <a:off x="10149752" y="5215820"/>
            <a:ext cx="538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A6B5BFF-0FCE-486A-BED2-743D91924D1B}"/>
              </a:ext>
            </a:extLst>
          </p:cNvPr>
          <p:cNvSpPr/>
          <p:nvPr/>
        </p:nvSpPr>
        <p:spPr>
          <a:xfrm>
            <a:off x="4899959" y="1677615"/>
            <a:ext cx="3624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Product Promotion – for Customer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66EBA6-3019-4937-8E7C-25A17BD5A45B}"/>
              </a:ext>
            </a:extLst>
          </p:cNvPr>
          <p:cNvSpPr/>
          <p:nvPr/>
        </p:nvSpPr>
        <p:spPr>
          <a:xfrm>
            <a:off x="4867428" y="6124639"/>
            <a:ext cx="3624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 Light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Promotion on Additional Spend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DE8C9C7-B0C2-44EF-963B-9F25213BB400}"/>
              </a:ext>
            </a:extLst>
          </p:cNvPr>
          <p:cNvSpPr/>
          <p:nvPr/>
        </p:nvSpPr>
        <p:spPr>
          <a:xfrm>
            <a:off x="4149569" y="4734645"/>
            <a:ext cx="5125665" cy="1220003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  <a:latin typeface="Segoe UI Light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393C6F1-E458-4D83-AF3E-8D437D7351E3}"/>
              </a:ext>
            </a:extLst>
          </p:cNvPr>
          <p:cNvSpPr txBox="1"/>
          <p:nvPr/>
        </p:nvSpPr>
        <p:spPr>
          <a:xfrm>
            <a:off x="366781" y="3538938"/>
            <a:ext cx="139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Used</a:t>
            </a:r>
          </a:p>
        </p:txBody>
      </p:sp>
      <p:pic>
        <p:nvPicPr>
          <p:cNvPr id="116" name="Picture 4" descr="Image result for hyperlink icon red">
            <a:hlinkClick r:id="" action="ppaction://noaction"/>
            <a:extLst>
              <a:ext uri="{FF2B5EF4-FFF2-40B4-BE49-F238E27FC236}">
                <a16:creationId xmlns:a16="http://schemas.microsoft.com/office/drawing/2014/main" id="{1DA16039-EDD8-46DB-A7A4-233DC4AD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816" y="2349937"/>
            <a:ext cx="310879" cy="31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1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8059635" cy="914400"/>
          </a:xfrm>
        </p:spPr>
        <p:txBody>
          <a:bodyPr/>
          <a:lstStyle/>
          <a:p>
            <a:r>
              <a:rPr lang="en-IN" dirty="0"/>
              <a:t>Leading Fashion E-Commerce Company</a:t>
            </a:r>
          </a:p>
        </p:txBody>
      </p:sp>
    </p:spTree>
    <p:extLst>
      <p:ext uri="{BB962C8B-B14F-4D97-AF65-F5344CB8AC3E}">
        <p14:creationId xmlns:p14="http://schemas.microsoft.com/office/powerpoint/2010/main" val="31069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FEB-ECDA-482E-9A85-3EF268E1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Market Scorecard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057024-A93B-4C70-B67F-205A32F6779C}"/>
              </a:ext>
            </a:extLst>
          </p:cNvPr>
          <p:cNvSpPr/>
          <p:nvPr/>
        </p:nvSpPr>
        <p:spPr>
          <a:xfrm>
            <a:off x="1" y="1076414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0F590A-56CF-498E-A296-252AC89E3C09}"/>
              </a:ext>
            </a:extLst>
          </p:cNvPr>
          <p:cNvSpPr/>
          <p:nvPr/>
        </p:nvSpPr>
        <p:spPr>
          <a:xfrm>
            <a:off x="260343" y="1783684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DCAAD-E267-4213-8629-383CFE03F4FD}"/>
              </a:ext>
            </a:extLst>
          </p:cNvPr>
          <p:cNvSpPr/>
          <p:nvPr/>
        </p:nvSpPr>
        <p:spPr>
          <a:xfrm>
            <a:off x="260343" y="1224662"/>
            <a:ext cx="3588326" cy="2011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9FEE21-90FC-4674-9D91-6FFEDBA0B912}"/>
              </a:ext>
            </a:extLst>
          </p:cNvPr>
          <p:cNvSpPr/>
          <p:nvPr/>
        </p:nvSpPr>
        <p:spPr>
          <a:xfrm>
            <a:off x="209032" y="1481051"/>
            <a:ext cx="38029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  track overall business metrics and rank performance using scorecards.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 monitor the performance of Sales Representatives, the mismatches in shipping &amp; the impact of meetings.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F749D0-450F-487D-B10D-FE805684C7D8}"/>
              </a:ext>
            </a:extLst>
          </p:cNvPr>
          <p:cNvSpPr/>
          <p:nvPr/>
        </p:nvSpPr>
        <p:spPr>
          <a:xfrm>
            <a:off x="285641" y="1230198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44546A"/>
                </a:solidFill>
              </a:rPr>
              <a:t>Business Objective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574B1B-A858-43BF-A967-E8F585AB9A91}"/>
              </a:ext>
            </a:extLst>
          </p:cNvPr>
          <p:cNvSpPr/>
          <p:nvPr/>
        </p:nvSpPr>
        <p:spPr>
          <a:xfrm>
            <a:off x="8301385" y="1226145"/>
            <a:ext cx="3592151" cy="1912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  <a:defRPr/>
            </a:pP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7289F3-A85B-42B6-8F53-E96CA032F651}"/>
              </a:ext>
            </a:extLst>
          </p:cNvPr>
          <p:cNvSpPr/>
          <p:nvPr/>
        </p:nvSpPr>
        <p:spPr>
          <a:xfrm>
            <a:off x="4255290" y="1783684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DFA4E9-8A24-4389-8BC8-157E08EF043A}"/>
              </a:ext>
            </a:extLst>
          </p:cNvPr>
          <p:cNvSpPr/>
          <p:nvPr/>
        </p:nvSpPr>
        <p:spPr>
          <a:xfrm>
            <a:off x="4296083" y="1225673"/>
            <a:ext cx="3588326" cy="20103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726C33-1485-4C3C-9A5D-5E38696C054F}"/>
              </a:ext>
            </a:extLst>
          </p:cNvPr>
          <p:cNvSpPr/>
          <p:nvPr/>
        </p:nvSpPr>
        <p:spPr>
          <a:xfrm>
            <a:off x="4296083" y="1229311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44546A"/>
                </a:solidFill>
              </a:rPr>
              <a:t>LatentView’s Solution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6B1B5A-7771-436B-9ADC-31E22DF87B7A}"/>
              </a:ext>
            </a:extLst>
          </p:cNvPr>
          <p:cNvSpPr/>
          <p:nvPr/>
        </p:nvSpPr>
        <p:spPr>
          <a:xfrm>
            <a:off x="8297111" y="121324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44546A"/>
                </a:solidFill>
              </a:rPr>
              <a:t>Business Benefits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983ED6-3DED-4426-8456-4571E67E5582}"/>
              </a:ext>
            </a:extLst>
          </p:cNvPr>
          <p:cNvSpPr/>
          <p:nvPr/>
        </p:nvSpPr>
        <p:spPr>
          <a:xfrm>
            <a:off x="133592" y="574146"/>
            <a:ext cx="5926450" cy="6071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b="1" dirty="0">
                <a:solidFill>
                  <a:srgbClr val="44546A"/>
                </a:solidFill>
              </a:rPr>
              <a:t>Leading Snack Company</a:t>
            </a:r>
            <a:endParaRPr lang="en-US" sz="1600" b="1" dirty="0">
              <a:solidFill>
                <a:srgbClr val="44546A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1A4B62-1B4F-485A-9D15-D3C7F6E4CC0C}"/>
              </a:ext>
            </a:extLst>
          </p:cNvPr>
          <p:cNvSpPr/>
          <p:nvPr/>
        </p:nvSpPr>
        <p:spPr>
          <a:xfrm>
            <a:off x="10586434" y="5779889"/>
            <a:ext cx="1502229" cy="1015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96" name="Diagram 95">
            <a:extLst>
              <a:ext uri="{FF2B5EF4-FFF2-40B4-BE49-F238E27FC236}">
                <a16:creationId xmlns:a16="http://schemas.microsoft.com/office/drawing/2014/main" id="{DCBAFACE-3C97-42C7-9BBA-35A884E4AFDD}"/>
              </a:ext>
            </a:extLst>
          </p:cNvPr>
          <p:cNvGraphicFramePr/>
          <p:nvPr/>
        </p:nvGraphicFramePr>
        <p:xfrm>
          <a:off x="9096559" y="3884266"/>
          <a:ext cx="2924377" cy="242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4AB5EA3F-C354-402F-8A46-209B6E511ADB}"/>
              </a:ext>
            </a:extLst>
          </p:cNvPr>
          <p:cNvSpPr txBox="1"/>
          <p:nvPr/>
        </p:nvSpPr>
        <p:spPr>
          <a:xfrm>
            <a:off x="9139078" y="3537316"/>
            <a:ext cx="2854955" cy="338364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</a:rPr>
              <a:t>Levels of Granularity </a:t>
            </a:r>
            <a:endParaRPr lang="en-US" b="1" kern="0" dirty="0">
              <a:solidFill>
                <a:prstClr val="black">
                  <a:lumMod val="75000"/>
                  <a:lumOff val="25000"/>
                </a:prstClr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F68F637-7B62-40BF-ADE9-BF657931613C}"/>
              </a:ext>
            </a:extLst>
          </p:cNvPr>
          <p:cNvCxnSpPr/>
          <p:nvPr/>
        </p:nvCxnSpPr>
        <p:spPr>
          <a:xfrm flipH="1">
            <a:off x="8906612" y="3481042"/>
            <a:ext cx="22234" cy="3158957"/>
          </a:xfrm>
          <a:prstGeom prst="line">
            <a:avLst/>
          </a:prstGeom>
          <a:noFill/>
          <a:ln w="9525" cap="flat" cmpd="sng" algn="ctr">
            <a:solidFill>
              <a:srgbClr val="2F354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4B9ACAA-D1B9-4F42-BA90-E1BD30C13A63}"/>
              </a:ext>
            </a:extLst>
          </p:cNvPr>
          <p:cNvSpPr/>
          <p:nvPr/>
        </p:nvSpPr>
        <p:spPr>
          <a:xfrm>
            <a:off x="4313043" y="1491595"/>
            <a:ext cx="35443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Automated report comprised of key business metrics  ,which monitors the performance of sales representatives and the sales leaders at different levels of granularity.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Also tracks the correlation between involvement of RSR’s in Regional meetings &amp;  improvement in business metrics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6DA1D93-56FB-4A34-B082-B428C8427D3C}"/>
              </a:ext>
            </a:extLst>
          </p:cNvPr>
          <p:cNvSpPr/>
          <p:nvPr/>
        </p:nvSpPr>
        <p:spPr>
          <a:xfrm>
            <a:off x="8313329" y="1488449"/>
            <a:ext cx="3544351" cy="110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LatentView solution identifies the flaws in each sector and provides the areas for improvement and determines the impact of individual metrics on business.</a:t>
            </a:r>
          </a:p>
        </p:txBody>
      </p:sp>
      <p:pic>
        <p:nvPicPr>
          <p:cNvPr id="102" name="Picture 101">
            <a:hlinkClick r:id="" action="ppaction://noaction"/>
            <a:extLst>
              <a:ext uri="{FF2B5EF4-FFF2-40B4-BE49-F238E27FC236}">
                <a16:creationId xmlns:a16="http://schemas.microsoft.com/office/drawing/2014/main" id="{FEC403F2-A386-436C-A8C1-7DFB1D7330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>
            <a:off x="6996357" y="5152618"/>
            <a:ext cx="336286" cy="3292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IN">
              <a:solidFill>
                <a:prstClr val="white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05664" y="5551254"/>
            <a:ext cx="1700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Distribution Leaders</a:t>
            </a:r>
            <a:endParaRPr lang="en-IN" sz="1200" b="1" dirty="0">
              <a:solidFill>
                <a:prstClr val="black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41" name="Picture 12" descr="E:\work\Reporting Capabilities\kex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02" y="5096744"/>
            <a:ext cx="561619" cy="4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>
            <a:off x="1778212" y="5189961"/>
            <a:ext cx="336286" cy="3292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IN">
              <a:solidFill>
                <a:prstClr val="white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46" name="Picture 12" descr="E:\work\Reporting Capabilities\kex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4401821"/>
            <a:ext cx="561619" cy="4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E:\work\Reporting Capabilities\kex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5722162"/>
            <a:ext cx="561619" cy="4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/>
          <p:cNvCxnSpPr>
            <a:stCxn id="46" idx="3"/>
            <a:endCxn id="41" idx="0"/>
          </p:cNvCxnSpPr>
          <p:nvPr/>
        </p:nvCxnSpPr>
        <p:spPr>
          <a:xfrm>
            <a:off x="783731" y="4651323"/>
            <a:ext cx="642681" cy="44542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3"/>
            <a:endCxn id="41" idx="2"/>
          </p:cNvCxnSpPr>
          <p:nvPr/>
        </p:nvCxnSpPr>
        <p:spPr>
          <a:xfrm flipV="1">
            <a:off x="783731" y="5595748"/>
            <a:ext cx="642681" cy="37591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" y="4091260"/>
            <a:ext cx="100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MSSQL</a:t>
            </a:r>
            <a:endParaRPr lang="en-IN" sz="1200" b="1" dirty="0">
              <a:solidFill>
                <a:prstClr val="black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" y="6229445"/>
            <a:ext cx="100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HIVE</a:t>
            </a:r>
            <a:endParaRPr lang="en-IN" sz="1200" b="1" dirty="0">
              <a:solidFill>
                <a:prstClr val="black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5354" y="5249344"/>
            <a:ext cx="100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Access DB</a:t>
            </a:r>
            <a:endParaRPr lang="en-IN" sz="1200" b="1" dirty="0">
              <a:solidFill>
                <a:prstClr val="black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25772" y="4487746"/>
            <a:ext cx="1887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rPr>
              <a:t>Using Java to consolidate data into single source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71" y="4856321"/>
            <a:ext cx="786046" cy="78604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820367" y="4412687"/>
            <a:ext cx="4076618" cy="2227312"/>
            <a:chOff x="3742678" y="2324921"/>
            <a:chExt cx="4423368" cy="284217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8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879" y="2349434"/>
              <a:ext cx="4419167" cy="263874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57" name="Rectangle 56"/>
            <p:cNvSpPr/>
            <p:nvPr/>
          </p:nvSpPr>
          <p:spPr bwMode="auto">
            <a:xfrm>
              <a:off x="3742678" y="2324921"/>
              <a:ext cx="4419199" cy="2842175"/>
            </a:xfrm>
            <a:prstGeom prst="rect">
              <a:avLst/>
            </a:prstGeom>
            <a:solidFill>
              <a:schemeClr val="bg2">
                <a:alpha val="58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137803" y="3412804"/>
            <a:ext cx="5691256" cy="880492"/>
            <a:chOff x="2819165" y="1235846"/>
            <a:chExt cx="5691256" cy="880492"/>
          </a:xfrm>
        </p:grpSpPr>
        <p:sp>
          <p:nvSpPr>
            <p:cNvPr id="59" name="TextBox 58"/>
            <p:cNvSpPr txBox="1"/>
            <p:nvPr/>
          </p:nvSpPr>
          <p:spPr>
            <a:xfrm>
              <a:off x="2819165" y="1235846"/>
              <a:ext cx="1005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prstClr val="black"/>
                  </a:solidFill>
                  <a:ea typeface="Tahoma" pitchFamily="34" charset="0"/>
                  <a:cs typeface="Tahoma" pitchFamily="34" charset="0"/>
                </a:rPr>
                <a:t>Sales</a:t>
              </a:r>
              <a:endParaRPr lang="en-IN" sz="1100" b="1" dirty="0">
                <a:solidFill>
                  <a:prstClr val="black"/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48881" y="1235846"/>
              <a:ext cx="1005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solidFill>
                    <a:prstClr val="black"/>
                  </a:solidFill>
                  <a:ea typeface="Tahoma" pitchFamily="34" charset="0"/>
                  <a:cs typeface="Tahoma" pitchFamily="34" charset="0"/>
                </a:rPr>
                <a:t>Efficiency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28222" y="1235846"/>
              <a:ext cx="1257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solidFill>
                    <a:prstClr val="black"/>
                  </a:solidFill>
                  <a:ea typeface="Tahoma" pitchFamily="34" charset="0"/>
                  <a:cs typeface="Tahoma" pitchFamily="34" charset="0"/>
                </a:rPr>
                <a:t>Performance of representative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23483" y="1235846"/>
              <a:ext cx="1257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solidFill>
                    <a:prstClr val="black"/>
                  </a:solidFill>
                  <a:ea typeface="Tahoma" pitchFamily="34" charset="0"/>
                  <a:cs typeface="Tahoma" pitchFamily="34" charset="0"/>
                </a:rPr>
                <a:t>Effect of metric on meeting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52721" y="1235846"/>
              <a:ext cx="125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b="1" dirty="0">
                  <a:solidFill>
                    <a:prstClr val="black"/>
                  </a:solidFill>
                  <a:ea typeface="Tahoma" pitchFamily="34" charset="0"/>
                  <a:cs typeface="Tahoma" pitchFamily="34" charset="0"/>
                </a:rPr>
                <a:t>Shipping Audit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2" t="18402" r="10062" b="29766"/>
            <a:stretch/>
          </p:blipFill>
          <p:spPr>
            <a:xfrm>
              <a:off x="6505292" y="1717786"/>
              <a:ext cx="618045" cy="39855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0" t="5258" r="6681" b="23380"/>
            <a:stretch/>
          </p:blipFill>
          <p:spPr>
            <a:xfrm>
              <a:off x="5273247" y="1737610"/>
              <a:ext cx="434541" cy="37872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" t="17652" r="3678" b="31080"/>
            <a:stretch/>
          </p:blipFill>
          <p:spPr>
            <a:xfrm>
              <a:off x="7511601" y="1750892"/>
              <a:ext cx="651913" cy="36544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7" t="1879" r="7621" b="15868"/>
            <a:stretch/>
          </p:blipFill>
          <p:spPr>
            <a:xfrm>
              <a:off x="4133219" y="1738208"/>
              <a:ext cx="386764" cy="37813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3" t="2630" r="13255" b="15118"/>
            <a:stretch/>
          </p:blipFill>
          <p:spPr>
            <a:xfrm>
              <a:off x="3128901" y="1697511"/>
              <a:ext cx="371972" cy="41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37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DA7A5-5B66-4254-AA6A-0F8E4B11A457}"/>
              </a:ext>
            </a:extLst>
          </p:cNvPr>
          <p:cNvSpPr/>
          <p:nvPr/>
        </p:nvSpPr>
        <p:spPr>
          <a:xfrm>
            <a:off x="10653486" y="5804457"/>
            <a:ext cx="1538514" cy="1053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BE8BB-2983-4EF5-ADCC-D83A563D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GTM Scorecard Screenshots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899" y="866432"/>
            <a:ext cx="330862" cy="382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0500" y="804321"/>
            <a:ext cx="330862" cy="382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9" y="570775"/>
            <a:ext cx="5718845" cy="628722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330" y="570775"/>
            <a:ext cx="5500048" cy="6303381"/>
            <a:chOff x="464645" y="570775"/>
            <a:chExt cx="4953121" cy="63033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45" y="570775"/>
              <a:ext cx="4953121" cy="33832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45" y="3954055"/>
              <a:ext cx="4953121" cy="292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13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6688" y="2319337"/>
            <a:ext cx="8059635" cy="914400"/>
          </a:xfrm>
        </p:spPr>
        <p:txBody>
          <a:bodyPr/>
          <a:lstStyle/>
          <a:p>
            <a:r>
              <a:rPr lang="en-IN" dirty="0"/>
              <a:t>Fashion E-Commerce Company</a:t>
            </a:r>
          </a:p>
        </p:txBody>
      </p:sp>
    </p:spTree>
    <p:extLst>
      <p:ext uri="{BB962C8B-B14F-4D97-AF65-F5344CB8AC3E}">
        <p14:creationId xmlns:p14="http://schemas.microsoft.com/office/powerpoint/2010/main" val="219249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FD7FC4-355C-482D-8C75-932B2F5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Tower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C299C-DA88-475D-A3EC-D38F22FB18B9}"/>
              </a:ext>
            </a:extLst>
          </p:cNvPr>
          <p:cNvSpPr/>
          <p:nvPr/>
        </p:nvSpPr>
        <p:spPr>
          <a:xfrm>
            <a:off x="173991" y="864257"/>
            <a:ext cx="1434091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Scope of the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8A8A7-CC01-49EA-A3C1-610737CD6C0C}"/>
              </a:ext>
            </a:extLst>
          </p:cNvPr>
          <p:cNvSpPr/>
          <p:nvPr/>
        </p:nvSpPr>
        <p:spPr>
          <a:xfrm>
            <a:off x="1876086" y="672663"/>
            <a:ext cx="8544921" cy="1361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Client wanted to monitor key metrics in a reliable, consistent and accurate manner for the following functional areas: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Supply Chain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Customer Experience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1" dirty="0"/>
              <a:t>Platform Experience</a:t>
            </a:r>
            <a:endParaRPr lang="en-IN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1B4368-9AB1-4AAE-85A3-B728EC85BCB1}"/>
              </a:ext>
            </a:extLst>
          </p:cNvPr>
          <p:cNvCxnSpPr>
            <a:cxnSpLocks/>
          </p:cNvCxnSpPr>
          <p:nvPr/>
        </p:nvCxnSpPr>
        <p:spPr>
          <a:xfrm>
            <a:off x="1734475" y="672663"/>
            <a:ext cx="0" cy="13610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D8B543-47DD-4AF1-A8DF-5DE6AF11F3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62" y="2488461"/>
            <a:ext cx="7725509" cy="4200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A0F052-CC2B-4B52-8F6D-4CBE27119087}"/>
              </a:ext>
            </a:extLst>
          </p:cNvPr>
          <p:cNvSpPr/>
          <p:nvPr/>
        </p:nvSpPr>
        <p:spPr>
          <a:xfrm>
            <a:off x="173991" y="2096956"/>
            <a:ext cx="11516420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Latentview proposes to build a highly scalable, available data platform on Azure with a highly responsive web application.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F2B57-DBDD-4C32-A5FB-1BE28293E994}"/>
              </a:ext>
            </a:extLst>
          </p:cNvPr>
          <p:cNvSpPr/>
          <p:nvPr/>
        </p:nvSpPr>
        <p:spPr>
          <a:xfrm>
            <a:off x="173991" y="3795055"/>
            <a:ext cx="1434091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for building the dashboards</a:t>
            </a:r>
            <a:endParaRPr lang="en-IN" sz="1600" dirty="0"/>
          </a:p>
        </p:txBody>
      </p:sp>
      <p:pic>
        <p:nvPicPr>
          <p:cNvPr id="14" name="Picture 13">
            <a:hlinkClick r:id="rId3" action="ppaction://hlinksldjump"/>
            <a:extLst>
              <a:ext uri="{FF2B5EF4-FFF2-40B4-BE49-F238E27FC236}">
                <a16:creationId xmlns:a16="http://schemas.microsoft.com/office/drawing/2014/main" id="{1123F8A7-8261-4FE2-890D-4E78DB5E60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CBC-822A-486B-BADD-F1BF3CD9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Tower – Measuring Performance Forward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B1211C-0B33-4D31-8126-BB65BBB8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902"/>
            <a:ext cx="12192000" cy="5170195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B0E24F0C-C40E-45BE-A65D-19107C59B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9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93269" y="2329169"/>
            <a:ext cx="6372225" cy="914400"/>
          </a:xfrm>
        </p:spPr>
        <p:txBody>
          <a:bodyPr/>
          <a:lstStyle/>
          <a:p>
            <a:r>
              <a:rPr lang="en-IN" dirty="0"/>
              <a:t>Introduction to LatentView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54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D240-4A1B-44AD-9020-7B4D1125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Tower – Measuring Performance Forward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7701058-9C38-4615-B85F-53BDD3302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067"/>
            <a:ext cx="12192000" cy="5223865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4A69668D-FA00-48FE-BE32-10EF13B96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4422-4B0E-42F1-AF08-44673D5E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Tower – Measuring Performance Forward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EEF2E2-6AE2-4849-A405-E0A3D0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957"/>
            <a:ext cx="12192000" cy="5188085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BFB80208-0FDF-4920-BBF1-16FC7CA52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0079" y="2319337"/>
            <a:ext cx="7281374" cy="914400"/>
          </a:xfrm>
        </p:spPr>
        <p:txBody>
          <a:bodyPr/>
          <a:lstStyle/>
          <a:p>
            <a:r>
              <a:rPr lang="en-IN" dirty="0"/>
              <a:t>Our Work with AstraZeneca</a:t>
            </a:r>
          </a:p>
        </p:txBody>
      </p:sp>
    </p:spTree>
    <p:extLst>
      <p:ext uri="{BB962C8B-B14F-4D97-AF65-F5344CB8AC3E}">
        <p14:creationId xmlns:p14="http://schemas.microsoft.com/office/powerpoint/2010/main" val="801159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C748-FF51-4B1C-9E74-A50642D03F30}"/>
              </a:ext>
            </a:extLst>
          </p:cNvPr>
          <p:cNvSpPr/>
          <p:nvPr/>
        </p:nvSpPr>
        <p:spPr>
          <a:xfrm>
            <a:off x="3005770" y="3429000"/>
            <a:ext cx="9075394" cy="33700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5AE5698-AC14-4697-B3E8-0C1ECE7AE227}"/>
              </a:ext>
            </a:extLst>
          </p:cNvPr>
          <p:cNvSpPr/>
          <p:nvPr/>
        </p:nvSpPr>
        <p:spPr>
          <a:xfrm>
            <a:off x="-2738" y="831126"/>
            <a:ext cx="12194738" cy="2572961"/>
          </a:xfrm>
          <a:prstGeom prst="rect">
            <a:avLst/>
          </a:prstGeom>
          <a:solidFill>
            <a:srgbClr val="C7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Using AI To Extract Actionable Insights From Documents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3030D-6342-4D32-9AE1-B108683C9813}"/>
              </a:ext>
            </a:extLst>
          </p:cNvPr>
          <p:cNvSpPr/>
          <p:nvPr/>
        </p:nvSpPr>
        <p:spPr>
          <a:xfrm>
            <a:off x="175287" y="816692"/>
            <a:ext cx="1201671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Problem: </a:t>
            </a:r>
            <a:r>
              <a:rPr kumimoji="0" lang="en-US" sz="13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Engagement with </a:t>
            </a:r>
            <a:r>
              <a:rPr lang="en-US" sz="130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vendors across the globe has made review of contracts highly time consuming &amp; labor intensive thereby leading to increased expenses associated with review , maintenance and administration of  contracts on  day-to-day basis. </a:t>
            </a:r>
            <a:endParaRPr kumimoji="0" lang="en-US" sz="13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204F90-9780-4C2C-873E-72D4A51D5CEE}"/>
              </a:ext>
            </a:extLst>
          </p:cNvPr>
          <p:cNvGrpSpPr/>
          <p:nvPr/>
        </p:nvGrpSpPr>
        <p:grpSpPr>
          <a:xfrm>
            <a:off x="206176" y="1473109"/>
            <a:ext cx="11806482" cy="1861740"/>
            <a:chOff x="260343" y="1654328"/>
            <a:chExt cx="11689589" cy="1861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24EDA4-5543-4004-ACC1-D0F03CA1D1A2}"/>
                </a:ext>
              </a:extLst>
            </p:cNvPr>
            <p:cNvSpPr/>
            <p:nvPr/>
          </p:nvSpPr>
          <p:spPr>
            <a:xfrm>
              <a:off x="260343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47D21-696D-4B3F-BA9C-21809E1CF040}"/>
                </a:ext>
              </a:extLst>
            </p:cNvPr>
            <p:cNvSpPr/>
            <p:nvPr/>
          </p:nvSpPr>
          <p:spPr>
            <a:xfrm>
              <a:off x="260343" y="1684871"/>
              <a:ext cx="3648547" cy="1773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8A58F2-2A3C-4B8B-ADEA-1FF24DE8A0F6}"/>
                </a:ext>
              </a:extLst>
            </p:cNvPr>
            <p:cNvSpPr/>
            <p:nvPr/>
          </p:nvSpPr>
          <p:spPr>
            <a:xfrm>
              <a:off x="269867" y="2012153"/>
              <a:ext cx="3510273" cy="1180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en-IN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Business users are required to first search &amp; identify required documents from two different source systems. And post identification, manually read through &amp; extract required information from contracts for any review or analysis.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359E01-C847-4EA7-9911-7950A9015725}"/>
                </a:ext>
              </a:extLst>
            </p:cNvPr>
            <p:cNvSpPr/>
            <p:nvPr/>
          </p:nvSpPr>
          <p:spPr>
            <a:xfrm>
              <a:off x="273094" y="1659040"/>
              <a:ext cx="2534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“Before” State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F46871-AF53-4E0C-BCDE-1ED122E82E38}"/>
                </a:ext>
              </a:extLst>
            </p:cNvPr>
            <p:cNvSpPr/>
            <p:nvPr/>
          </p:nvSpPr>
          <p:spPr>
            <a:xfrm>
              <a:off x="8301385" y="1684871"/>
              <a:ext cx="3648547" cy="177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1E6041-9B37-4B2E-A300-E875A8C4B566}"/>
                </a:ext>
              </a:extLst>
            </p:cNvPr>
            <p:cNvSpPr/>
            <p:nvPr/>
          </p:nvSpPr>
          <p:spPr>
            <a:xfrm>
              <a:off x="8306509" y="1892867"/>
              <a:ext cx="3579324" cy="16232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Automated solution for entity extraction has helped in reducing the time &amp; cost by ~10 times. 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Inbuilt exception module enabled users to validate any risks or erroneous data on priority.</a:t>
              </a:r>
            </a:p>
            <a:p>
              <a:pPr marL="171450" marR="0" lvl="0" indent="-17145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Model Enrichment through automated feedback mechanism ensured model is continuously trained even by non technical users.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DA1684-9B93-493C-85C6-F8C9E0F3D35B}"/>
                </a:ext>
              </a:extLst>
            </p:cNvPr>
            <p:cNvSpPr/>
            <p:nvPr/>
          </p:nvSpPr>
          <p:spPr>
            <a:xfrm>
              <a:off x="4255290" y="2000312"/>
              <a:ext cx="3302271" cy="950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941975-3039-490F-8683-FBF62EC2D6EA}"/>
                </a:ext>
              </a:extLst>
            </p:cNvPr>
            <p:cNvSpPr/>
            <p:nvPr/>
          </p:nvSpPr>
          <p:spPr>
            <a:xfrm>
              <a:off x="4280864" y="1684871"/>
              <a:ext cx="3646680" cy="177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B93F5D-3BB1-403B-91D7-F43B44947EA6}"/>
                </a:ext>
              </a:extLst>
            </p:cNvPr>
            <p:cNvSpPr/>
            <p:nvPr/>
          </p:nvSpPr>
          <p:spPr>
            <a:xfrm>
              <a:off x="4279844" y="1962105"/>
              <a:ext cx="3646681" cy="1401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Developed a comprehensive view of contracts by automatically extracting &amp; highlighting key provisions that are important to business users using industry-leading machine learning and natural language processing technology(NLP) 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64A52-740C-40D8-B35D-AAA5D299EC22}"/>
                </a:ext>
              </a:extLst>
            </p:cNvPr>
            <p:cNvSpPr/>
            <p:nvPr/>
          </p:nvSpPr>
          <p:spPr>
            <a:xfrm>
              <a:off x="4223757" y="1683248"/>
              <a:ext cx="21318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LatentView Solution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30231F-DC2D-4422-B1D1-86FBBA7A6493}"/>
                </a:ext>
              </a:extLst>
            </p:cNvPr>
            <p:cNvSpPr/>
            <p:nvPr/>
          </p:nvSpPr>
          <p:spPr>
            <a:xfrm>
              <a:off x="8296508" y="1654328"/>
              <a:ext cx="2534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“After” State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75057AB-FF98-4262-A4AD-17EDBA2DBFED}"/>
              </a:ext>
            </a:extLst>
          </p:cNvPr>
          <p:cNvSpPr/>
          <p:nvPr/>
        </p:nvSpPr>
        <p:spPr>
          <a:xfrm>
            <a:off x="177148" y="488463"/>
            <a:ext cx="9886496" cy="3427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Leading </a:t>
            </a:r>
            <a:r>
              <a:rPr lang="en-US" sz="16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Pharmaceutical and biopharmaceutical Company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4415D-0BAA-4DA6-AC22-ABF5C79C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4" y="3512793"/>
            <a:ext cx="8545981" cy="320040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14DB5A63-76D6-4377-A568-4B2AF2D808A7}"/>
              </a:ext>
            </a:extLst>
          </p:cNvPr>
          <p:cNvSpPr/>
          <p:nvPr/>
        </p:nvSpPr>
        <p:spPr>
          <a:xfrm>
            <a:off x="0" y="4446496"/>
            <a:ext cx="2456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 workflow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339F821-4485-4592-B7D1-8E140CA56A31}"/>
              </a:ext>
            </a:extLst>
          </p:cNvPr>
          <p:cNvSpPr/>
          <p:nvPr/>
        </p:nvSpPr>
        <p:spPr>
          <a:xfrm>
            <a:off x="2456597" y="4626591"/>
            <a:ext cx="549173" cy="341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7" name="Picture 36">
            <a:hlinkClick r:id="rId4" action="ppaction://hlinksldjump"/>
            <a:extLst>
              <a:ext uri="{FF2B5EF4-FFF2-40B4-BE49-F238E27FC236}">
                <a16:creationId xmlns:a16="http://schemas.microsoft.com/office/drawing/2014/main" id="{0BD2020B-4937-4E78-B19E-7518467D05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05A10A-270A-47D7-A3D5-7F893E9FCC80}"/>
              </a:ext>
            </a:extLst>
          </p:cNvPr>
          <p:cNvSpPr/>
          <p:nvPr/>
        </p:nvSpPr>
        <p:spPr>
          <a:xfrm>
            <a:off x="814147" y="1222698"/>
            <a:ext cx="10616339" cy="48850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AI Driven 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2FEA3-4C45-4826-95E3-D5F5B5522CEE}"/>
              </a:ext>
            </a:extLst>
          </p:cNvPr>
          <p:cNvSpPr txBox="1"/>
          <p:nvPr/>
        </p:nvSpPr>
        <p:spPr>
          <a:xfrm>
            <a:off x="1696168" y="659716"/>
            <a:ext cx="881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3 step approach for building the solution 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E2080D-F6E9-4FB0-8410-00D4852874FD}"/>
              </a:ext>
            </a:extLst>
          </p:cNvPr>
          <p:cNvGrpSpPr/>
          <p:nvPr/>
        </p:nvGrpSpPr>
        <p:grpSpPr>
          <a:xfrm>
            <a:off x="1167814" y="2338725"/>
            <a:ext cx="3315958" cy="1307915"/>
            <a:chOff x="3623897" y="5210601"/>
            <a:chExt cx="1856593" cy="123456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9889B2-0EED-42B2-BDE0-7582BC32CD21}"/>
                </a:ext>
              </a:extLst>
            </p:cNvPr>
            <p:cNvSpPr/>
            <p:nvPr/>
          </p:nvSpPr>
          <p:spPr>
            <a:xfrm>
              <a:off x="3651199" y="5210601"/>
              <a:ext cx="1786134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218DAF"/>
                  </a:solidFill>
                  <a:cs typeface="Arial" panose="020B0604020202020204" pitchFamily="34" charset="0"/>
                </a:rPr>
                <a:t>Pattern Matching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78BCE9-9426-442D-B162-672E7150D654}"/>
                </a:ext>
              </a:extLst>
            </p:cNvPr>
            <p:cNvSpPr/>
            <p:nvPr/>
          </p:nvSpPr>
          <p:spPr>
            <a:xfrm>
              <a:off x="3623897" y="5660774"/>
              <a:ext cx="1856593" cy="78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Combination of  </a:t>
              </a:r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“Regex + Fuzzy Logic” </a:t>
              </a:r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for checking &amp; locating specific entities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AEFE8F-E4B9-4225-BEC5-A5B14B800879}"/>
              </a:ext>
            </a:extLst>
          </p:cNvPr>
          <p:cNvGrpSpPr/>
          <p:nvPr/>
        </p:nvGrpSpPr>
        <p:grpSpPr>
          <a:xfrm>
            <a:off x="7846159" y="2435777"/>
            <a:ext cx="2690964" cy="990404"/>
            <a:chOff x="3623896" y="5277892"/>
            <a:chExt cx="2179654" cy="9348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A6A322-9AC9-470F-89AA-7573BDDE3C97}"/>
                </a:ext>
              </a:extLst>
            </p:cNvPr>
            <p:cNvSpPr/>
            <p:nvPr/>
          </p:nvSpPr>
          <p:spPr>
            <a:xfrm>
              <a:off x="3651746" y="5277892"/>
              <a:ext cx="1616277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B88F3E"/>
                  </a:solidFill>
                  <a:cs typeface="Arial" panose="020B0604020202020204" pitchFamily="34" charset="0"/>
                </a:rPr>
                <a:t>NLP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41365A-9A21-41AA-BA7D-CDE48F20C8CB}"/>
                </a:ext>
              </a:extLst>
            </p:cNvPr>
            <p:cNvSpPr/>
            <p:nvPr/>
          </p:nvSpPr>
          <p:spPr>
            <a:xfrm>
              <a:off x="3623896" y="5660774"/>
              <a:ext cx="2179654" cy="55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Entities are completely detected using </a:t>
              </a:r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NLP models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253251-3E30-4FC4-B691-01472F8A6175}"/>
              </a:ext>
            </a:extLst>
          </p:cNvPr>
          <p:cNvGrpSpPr/>
          <p:nvPr/>
        </p:nvGrpSpPr>
        <p:grpSpPr>
          <a:xfrm>
            <a:off x="4432363" y="3685286"/>
            <a:ext cx="3459623" cy="1052589"/>
            <a:chOff x="3691222" y="5145730"/>
            <a:chExt cx="1636211" cy="9935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1955FE-9878-4698-9C28-0395843B8954}"/>
                </a:ext>
              </a:extLst>
            </p:cNvPr>
            <p:cNvSpPr/>
            <p:nvPr/>
          </p:nvSpPr>
          <p:spPr>
            <a:xfrm>
              <a:off x="3691222" y="5145730"/>
              <a:ext cx="1616277" cy="4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i="1" u="sng" dirty="0">
                  <a:solidFill>
                    <a:srgbClr val="1D935B"/>
                  </a:solidFill>
                  <a:cs typeface="Arial" panose="020B0604020202020204" pitchFamily="34" charset="0"/>
                </a:rPr>
                <a:t>Pattern Matching + NLP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9C69B3-71AE-4C4D-8D6C-C3A84FD0CEBF}"/>
                </a:ext>
              </a:extLst>
            </p:cNvPr>
            <p:cNvSpPr/>
            <p:nvPr/>
          </p:nvSpPr>
          <p:spPr>
            <a:xfrm>
              <a:off x="3741368" y="5587310"/>
              <a:ext cx="1586065" cy="55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“Pattern Matching” &amp; “NLP” </a:t>
              </a:r>
              <a:r>
                <a:rPr lang="en-US" sz="1600" dirty="0">
                  <a:solidFill>
                    <a:prstClr val="white">
                      <a:lumMod val="50000"/>
                    </a:prstClr>
                  </a:solidFill>
                  <a:cs typeface="Arial" panose="020B0604020202020204" pitchFamily="34" charset="0"/>
                </a:rPr>
                <a:t>models used side by side for detecting entities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FE473F-9FFA-46FF-B8B1-FD25FD0BF029}"/>
              </a:ext>
            </a:extLst>
          </p:cNvPr>
          <p:cNvGrpSpPr/>
          <p:nvPr/>
        </p:nvGrpSpPr>
        <p:grpSpPr>
          <a:xfrm>
            <a:off x="1717429" y="1313431"/>
            <a:ext cx="8700090" cy="4668811"/>
            <a:chOff x="221955" y="1556200"/>
            <a:chExt cx="8700090" cy="466881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B19A64-7B86-49E7-8259-DCA5BDB1487A}"/>
                </a:ext>
              </a:extLst>
            </p:cNvPr>
            <p:cNvGrpSpPr/>
            <p:nvPr/>
          </p:nvGrpSpPr>
          <p:grpSpPr>
            <a:xfrm>
              <a:off x="3203568" y="1556200"/>
              <a:ext cx="2736864" cy="2304644"/>
              <a:chOff x="3203568" y="1556200"/>
              <a:chExt cx="2736864" cy="2304644"/>
            </a:xfrm>
          </p:grpSpPr>
          <p:sp>
            <p:nvSpPr>
              <p:cNvPr id="73" name="Freeform 85">
                <a:extLst>
                  <a:ext uri="{FF2B5EF4-FFF2-40B4-BE49-F238E27FC236}">
                    <a16:creationId xmlns:a16="http://schemas.microsoft.com/office/drawing/2014/main" id="{8DFDCB0D-6279-445B-AEDA-A7515195C852}"/>
                  </a:ext>
                </a:extLst>
              </p:cNvPr>
              <p:cNvSpPr/>
              <p:nvPr/>
            </p:nvSpPr>
            <p:spPr>
              <a:xfrm rot="5400000">
                <a:off x="4257767" y="2460474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2C1472D-F3C5-4022-950D-40AE4170EF24}"/>
                  </a:ext>
                </a:extLst>
              </p:cNvPr>
              <p:cNvGrpSpPr/>
              <p:nvPr/>
            </p:nvGrpSpPr>
            <p:grpSpPr>
              <a:xfrm>
                <a:off x="3203568" y="1556200"/>
                <a:ext cx="2736864" cy="2304644"/>
                <a:chOff x="3203568" y="1556200"/>
                <a:chExt cx="2736864" cy="2304644"/>
              </a:xfrm>
            </p:grpSpPr>
            <p:sp>
              <p:nvSpPr>
                <p:cNvPr id="75" name="Donut 33">
                  <a:extLst>
                    <a:ext uri="{FF2B5EF4-FFF2-40B4-BE49-F238E27FC236}">
                      <a16:creationId xmlns:a16="http://schemas.microsoft.com/office/drawing/2014/main" id="{FA12AFD3-D743-43AF-8905-DF0750F1E6C1}"/>
                    </a:ext>
                  </a:extLst>
                </p:cNvPr>
                <p:cNvSpPr/>
                <p:nvPr/>
              </p:nvSpPr>
              <p:spPr>
                <a:xfrm>
                  <a:off x="3692275" y="2020214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206E6C1-537D-4026-A511-6462B2E6C994}"/>
                    </a:ext>
                  </a:extLst>
                </p:cNvPr>
                <p:cNvSpPr/>
                <p:nvPr/>
              </p:nvSpPr>
              <p:spPr>
                <a:xfrm>
                  <a:off x="4593133" y="202829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90D0917-BC75-416E-9B28-059CBBD94830}"/>
                    </a:ext>
                  </a:extLst>
                </p:cNvPr>
                <p:cNvSpPr/>
                <p:nvPr/>
              </p:nvSpPr>
              <p:spPr>
                <a:xfrm rot="1500000">
                  <a:off x="4972997" y="211041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D50B7E7-85E1-4DB3-9A15-0A94E67F3C17}"/>
                    </a:ext>
                  </a:extLst>
                </p:cNvPr>
                <p:cNvSpPr/>
                <p:nvPr/>
              </p:nvSpPr>
              <p:spPr>
                <a:xfrm rot="2880000">
                  <a:off x="5277230" y="234745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0E2635C-6324-4081-B57F-2598BF14CF6E}"/>
                    </a:ext>
                  </a:extLst>
                </p:cNvPr>
                <p:cNvSpPr/>
                <p:nvPr/>
              </p:nvSpPr>
              <p:spPr>
                <a:xfrm rot="5040000">
                  <a:off x="5448676" y="269691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D1A6C49-9E3F-4505-8DA0-41476CE1A203}"/>
                    </a:ext>
                  </a:extLst>
                </p:cNvPr>
                <p:cNvSpPr/>
                <p:nvPr/>
              </p:nvSpPr>
              <p:spPr>
                <a:xfrm rot="6120000">
                  <a:off x="5452604" y="3073837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CA39AE0-8D48-4B07-A4B9-A109780BA6F0}"/>
                    </a:ext>
                  </a:extLst>
                </p:cNvPr>
                <p:cNvSpPr/>
                <p:nvPr/>
              </p:nvSpPr>
              <p:spPr>
                <a:xfrm rot="7680000">
                  <a:off x="5284551" y="3437095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C027844-1D4F-439F-B711-10F8750BD5A9}"/>
                    </a:ext>
                  </a:extLst>
                </p:cNvPr>
                <p:cNvSpPr/>
                <p:nvPr/>
              </p:nvSpPr>
              <p:spPr>
                <a:xfrm rot="20340000">
                  <a:off x="4222107" y="211537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A0BB646-C7BC-49A7-9908-3EF7DAECE347}"/>
                    </a:ext>
                  </a:extLst>
                </p:cNvPr>
                <p:cNvSpPr/>
                <p:nvPr/>
              </p:nvSpPr>
              <p:spPr>
                <a:xfrm rot="18360000">
                  <a:off x="3918168" y="235159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8996F92-B9F9-4984-88B3-F8D0710EDBFE}"/>
                    </a:ext>
                  </a:extLst>
                </p:cNvPr>
                <p:cNvSpPr/>
                <p:nvPr/>
              </p:nvSpPr>
              <p:spPr>
                <a:xfrm rot="16740000">
                  <a:off x="3755394" y="269691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3510C34-5380-47DA-8855-DAF8C23F669C}"/>
                    </a:ext>
                  </a:extLst>
                </p:cNvPr>
                <p:cNvSpPr/>
                <p:nvPr/>
              </p:nvSpPr>
              <p:spPr>
                <a:xfrm rot="15660000">
                  <a:off x="3750798" y="3088386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1483AC7-39D1-455C-85D2-8BA711B08F28}"/>
                    </a:ext>
                  </a:extLst>
                </p:cNvPr>
                <p:cNvSpPr/>
                <p:nvPr/>
              </p:nvSpPr>
              <p:spPr>
                <a:xfrm rot="14040000">
                  <a:off x="3918071" y="34380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486C4E0-3B97-402C-A102-8CA7312F1C07}"/>
                    </a:ext>
                  </a:extLst>
                </p:cNvPr>
                <p:cNvGrpSpPr/>
                <p:nvPr/>
              </p:nvGrpSpPr>
              <p:grpSpPr>
                <a:xfrm>
                  <a:off x="3203568" y="1556200"/>
                  <a:ext cx="2736864" cy="2049914"/>
                  <a:chOff x="5139352" y="2027845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89" name="Freeform 28">
                    <a:extLst>
                      <a:ext uri="{FF2B5EF4-FFF2-40B4-BE49-F238E27FC236}">
                        <a16:creationId xmlns:a16="http://schemas.microsoft.com/office/drawing/2014/main" id="{3EB340C9-3CFD-4F91-B84F-C0E9BEDF07A3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6223874" y="1968690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25BD7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reeform 29">
                    <a:extLst>
                      <a:ext uri="{FF2B5EF4-FFF2-40B4-BE49-F238E27FC236}">
                        <a16:creationId xmlns:a16="http://schemas.microsoft.com/office/drawing/2014/main" id="{34260DB3-F9F3-4C4C-809E-B3613226AAF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227048" y="2637240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1D935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reeform 30">
                    <a:extLst>
                      <a:ext uri="{FF2B5EF4-FFF2-40B4-BE49-F238E27FC236}">
                        <a16:creationId xmlns:a16="http://schemas.microsoft.com/office/drawing/2014/main" id="{F81A8394-0AEE-4B72-9516-61ED5EC6DB21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228255" y="2311353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25BD7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Freeform 31">
                    <a:extLst>
                      <a:ext uri="{FF2B5EF4-FFF2-40B4-BE49-F238E27FC236}">
                        <a16:creationId xmlns:a16="http://schemas.microsoft.com/office/drawing/2014/main" id="{2764EB62-EA0F-4F97-99FB-8FA85DAB9E63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185449" y="3265618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1D935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Freeform 32">
                    <a:extLst>
                      <a:ext uri="{FF2B5EF4-FFF2-40B4-BE49-F238E27FC236}">
                        <a16:creationId xmlns:a16="http://schemas.microsoft.com/office/drawing/2014/main" id="{F08CC763-361E-4194-80ED-6315B9E6E62E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182208" y="3408820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69E1A8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DD8A9FB-DDE5-4AB7-8B9E-67E9754D3B68}"/>
                    </a:ext>
                  </a:extLst>
                </p:cNvPr>
                <p:cNvSpPr/>
                <p:nvPr/>
              </p:nvSpPr>
              <p:spPr>
                <a:xfrm>
                  <a:off x="4404380" y="2732320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81F624-8E7C-4FA1-A19A-915C212FD487}"/>
                </a:ext>
              </a:extLst>
            </p:cNvPr>
            <p:cNvGrpSpPr/>
            <p:nvPr/>
          </p:nvGrpSpPr>
          <p:grpSpPr>
            <a:xfrm>
              <a:off x="6185181" y="3920367"/>
              <a:ext cx="2736864" cy="2304644"/>
              <a:chOff x="6185181" y="3920367"/>
              <a:chExt cx="2736864" cy="2304644"/>
            </a:xfrm>
          </p:grpSpPr>
          <p:sp>
            <p:nvSpPr>
              <p:cNvPr id="52" name="Freeform 87">
                <a:extLst>
                  <a:ext uri="{FF2B5EF4-FFF2-40B4-BE49-F238E27FC236}">
                    <a16:creationId xmlns:a16="http://schemas.microsoft.com/office/drawing/2014/main" id="{44ED4827-096B-4501-8B9B-DEDD23BCA826}"/>
                  </a:ext>
                </a:extLst>
              </p:cNvPr>
              <p:cNvSpPr/>
              <p:nvPr/>
            </p:nvSpPr>
            <p:spPr>
              <a:xfrm rot="7680000">
                <a:off x="7440628" y="5042063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6E76B20-B54B-4243-A924-1BDF577CA319}"/>
                  </a:ext>
                </a:extLst>
              </p:cNvPr>
              <p:cNvGrpSpPr/>
              <p:nvPr/>
            </p:nvGrpSpPr>
            <p:grpSpPr>
              <a:xfrm>
                <a:off x="6185181" y="3920367"/>
                <a:ext cx="2736864" cy="2304644"/>
                <a:chOff x="6185181" y="3526667"/>
                <a:chExt cx="2736864" cy="2304644"/>
              </a:xfrm>
            </p:grpSpPr>
            <p:sp>
              <p:nvSpPr>
                <p:cNvPr id="54" name="Donut 63">
                  <a:extLst>
                    <a:ext uri="{FF2B5EF4-FFF2-40B4-BE49-F238E27FC236}">
                      <a16:creationId xmlns:a16="http://schemas.microsoft.com/office/drawing/2014/main" id="{1F553255-213D-49FA-BA95-E8C8C3F5EF14}"/>
                    </a:ext>
                  </a:extLst>
                </p:cNvPr>
                <p:cNvSpPr/>
                <p:nvPr/>
              </p:nvSpPr>
              <p:spPr>
                <a:xfrm>
                  <a:off x="6673888" y="3990681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8E7A2FE-CCBB-40D4-98DD-6CC5929F4980}"/>
                    </a:ext>
                  </a:extLst>
                </p:cNvPr>
                <p:cNvSpPr/>
                <p:nvPr/>
              </p:nvSpPr>
              <p:spPr>
                <a:xfrm>
                  <a:off x="7574746" y="399876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0D7734F-2DF2-48CC-8A60-FE68195E02FE}"/>
                    </a:ext>
                  </a:extLst>
                </p:cNvPr>
                <p:cNvSpPr/>
                <p:nvPr/>
              </p:nvSpPr>
              <p:spPr>
                <a:xfrm rot="1500000">
                  <a:off x="7954610" y="408088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9EB25BB-F061-4573-820A-1878B057BA31}"/>
                    </a:ext>
                  </a:extLst>
                </p:cNvPr>
                <p:cNvSpPr/>
                <p:nvPr/>
              </p:nvSpPr>
              <p:spPr>
                <a:xfrm rot="2880000">
                  <a:off x="8258843" y="431792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F8DBB90-6723-4BBB-84D6-8435A6A75970}"/>
                    </a:ext>
                  </a:extLst>
                </p:cNvPr>
                <p:cNvSpPr/>
                <p:nvPr/>
              </p:nvSpPr>
              <p:spPr>
                <a:xfrm rot="5040000">
                  <a:off x="8430289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E2B54F6-F4AA-4115-8216-95C16D7B8E13}"/>
                    </a:ext>
                  </a:extLst>
                </p:cNvPr>
                <p:cNvSpPr/>
                <p:nvPr/>
              </p:nvSpPr>
              <p:spPr>
                <a:xfrm rot="6120000">
                  <a:off x="8434217" y="504430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A7C26C-6D5A-4CBB-A49D-78FF5F0EAF36}"/>
                    </a:ext>
                  </a:extLst>
                </p:cNvPr>
                <p:cNvSpPr/>
                <p:nvPr/>
              </p:nvSpPr>
              <p:spPr>
                <a:xfrm rot="7680000">
                  <a:off x="8266164" y="5407562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8DA6A46-85D4-452D-9942-28A450D36FB5}"/>
                    </a:ext>
                  </a:extLst>
                </p:cNvPr>
                <p:cNvSpPr/>
                <p:nvPr/>
              </p:nvSpPr>
              <p:spPr>
                <a:xfrm rot="20340000">
                  <a:off x="7203720" y="40858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F6A97C9-0CFF-4128-ACAC-CE409311D954}"/>
                    </a:ext>
                  </a:extLst>
                </p:cNvPr>
                <p:cNvSpPr/>
                <p:nvPr/>
              </p:nvSpPr>
              <p:spPr>
                <a:xfrm rot="18360000">
                  <a:off x="6899781" y="432205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ABB8960-48E7-4070-B1D1-8B8630DCB6B6}"/>
                    </a:ext>
                  </a:extLst>
                </p:cNvPr>
                <p:cNvSpPr/>
                <p:nvPr/>
              </p:nvSpPr>
              <p:spPr>
                <a:xfrm rot="16740000">
                  <a:off x="6737007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8DAC57B-2D87-4DE2-825D-DADB5203BE10}"/>
                    </a:ext>
                  </a:extLst>
                </p:cNvPr>
                <p:cNvSpPr/>
                <p:nvPr/>
              </p:nvSpPr>
              <p:spPr>
                <a:xfrm rot="15660000">
                  <a:off x="6732411" y="505885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9B8E180-8C23-46D5-81F5-956C03F5B4F0}"/>
                    </a:ext>
                  </a:extLst>
                </p:cNvPr>
                <p:cNvSpPr/>
                <p:nvPr/>
              </p:nvSpPr>
              <p:spPr>
                <a:xfrm rot="14040000">
                  <a:off x="6899684" y="540850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29DB97F-A337-41FD-9485-D1CC40D553E8}"/>
                    </a:ext>
                  </a:extLst>
                </p:cNvPr>
                <p:cNvGrpSpPr/>
                <p:nvPr/>
              </p:nvGrpSpPr>
              <p:grpSpPr>
                <a:xfrm>
                  <a:off x="6185181" y="3526667"/>
                  <a:ext cx="2736864" cy="2049914"/>
                  <a:chOff x="5139352" y="2027845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68" name="Freeform 58">
                    <a:extLst>
                      <a:ext uri="{FF2B5EF4-FFF2-40B4-BE49-F238E27FC236}">
                        <a16:creationId xmlns:a16="http://schemas.microsoft.com/office/drawing/2014/main" id="{8B327149-8231-41E1-98F6-79103DB95597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6223874" y="1968690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CAA76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Freeform 59">
                    <a:extLst>
                      <a:ext uri="{FF2B5EF4-FFF2-40B4-BE49-F238E27FC236}">
                        <a16:creationId xmlns:a16="http://schemas.microsoft.com/office/drawing/2014/main" id="{0E5BB23A-147E-4B54-8579-745E6E4090E8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227048" y="2637240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B88F3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Freeform 60">
                    <a:extLst>
                      <a:ext uri="{FF2B5EF4-FFF2-40B4-BE49-F238E27FC236}">
                        <a16:creationId xmlns:a16="http://schemas.microsoft.com/office/drawing/2014/main" id="{82E3F1BB-7F8A-4FFC-B471-67378087D3ED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228255" y="2311353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CAA76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Freeform 61">
                    <a:extLst>
                      <a:ext uri="{FF2B5EF4-FFF2-40B4-BE49-F238E27FC236}">
                        <a16:creationId xmlns:a16="http://schemas.microsoft.com/office/drawing/2014/main" id="{468FEB13-11B6-40E4-BD4F-4887AC1C13B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5185449" y="3265618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B88F3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Freeform 62">
                    <a:extLst>
                      <a:ext uri="{FF2B5EF4-FFF2-40B4-BE49-F238E27FC236}">
                        <a16:creationId xmlns:a16="http://schemas.microsoft.com/office/drawing/2014/main" id="{EFD02D1A-C2AB-4EEF-B1A3-9CBB199A18BF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7182208" y="3408820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D9C08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0BABF37-7A94-4E90-A311-83B50DC30DF4}"/>
                    </a:ext>
                  </a:extLst>
                </p:cNvPr>
                <p:cNvSpPr/>
                <p:nvPr/>
              </p:nvSpPr>
              <p:spPr>
                <a:xfrm>
                  <a:off x="7385993" y="4702787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CDBB63-3711-4BA2-9856-0D61187EBB23}"/>
                </a:ext>
              </a:extLst>
            </p:cNvPr>
            <p:cNvGrpSpPr/>
            <p:nvPr/>
          </p:nvGrpSpPr>
          <p:grpSpPr>
            <a:xfrm>
              <a:off x="221955" y="3920367"/>
              <a:ext cx="2736864" cy="2304644"/>
              <a:chOff x="221955" y="3920367"/>
              <a:chExt cx="2736864" cy="230464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BA707EF-46AE-4F32-8E3F-E1398AF6F697}"/>
                  </a:ext>
                </a:extLst>
              </p:cNvPr>
              <p:cNvGrpSpPr/>
              <p:nvPr/>
            </p:nvGrpSpPr>
            <p:grpSpPr>
              <a:xfrm>
                <a:off x="221955" y="3920367"/>
                <a:ext cx="2736864" cy="2304644"/>
                <a:chOff x="221955" y="3526667"/>
                <a:chExt cx="2736864" cy="2304644"/>
              </a:xfrm>
            </p:grpSpPr>
            <p:sp>
              <p:nvSpPr>
                <p:cNvPr id="32" name="Donut 11">
                  <a:extLst>
                    <a:ext uri="{FF2B5EF4-FFF2-40B4-BE49-F238E27FC236}">
                      <a16:creationId xmlns:a16="http://schemas.microsoft.com/office/drawing/2014/main" id="{C4C23FDC-73B4-47ED-A1F6-2975178530A8}"/>
                    </a:ext>
                  </a:extLst>
                </p:cNvPr>
                <p:cNvSpPr/>
                <p:nvPr/>
              </p:nvSpPr>
              <p:spPr>
                <a:xfrm>
                  <a:off x="710662" y="3990681"/>
                  <a:ext cx="1840630" cy="1840630"/>
                </a:xfrm>
                <a:prstGeom prst="donu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190E4AE-4364-4D37-A54F-6456A4D4A02D}"/>
                    </a:ext>
                  </a:extLst>
                </p:cNvPr>
                <p:cNvSpPr/>
                <p:nvPr/>
              </p:nvSpPr>
              <p:spPr>
                <a:xfrm>
                  <a:off x="1611520" y="399876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5ADAF94-613C-4928-8469-B8A2C19DD274}"/>
                    </a:ext>
                  </a:extLst>
                </p:cNvPr>
                <p:cNvSpPr/>
                <p:nvPr/>
              </p:nvSpPr>
              <p:spPr>
                <a:xfrm rot="1500000">
                  <a:off x="1991384" y="408088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AD1421-8D45-442E-B52D-09F2078AFE4C}"/>
                    </a:ext>
                  </a:extLst>
                </p:cNvPr>
                <p:cNvSpPr/>
                <p:nvPr/>
              </p:nvSpPr>
              <p:spPr>
                <a:xfrm rot="2880000">
                  <a:off x="2292335" y="431792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F3B9E3F-AB16-474F-9CEC-C2AE4A495BC6}"/>
                    </a:ext>
                  </a:extLst>
                </p:cNvPr>
                <p:cNvSpPr/>
                <p:nvPr/>
              </p:nvSpPr>
              <p:spPr>
                <a:xfrm rot="5040000">
                  <a:off x="2467063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5C16D6A-D269-4F93-B777-A0B6DE3DDDE5}"/>
                    </a:ext>
                  </a:extLst>
                </p:cNvPr>
                <p:cNvSpPr/>
                <p:nvPr/>
              </p:nvSpPr>
              <p:spPr>
                <a:xfrm rot="6120000">
                  <a:off x="2470991" y="5044304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515A42-9BB0-424E-83D0-33D8C432EFB7}"/>
                    </a:ext>
                  </a:extLst>
                </p:cNvPr>
                <p:cNvSpPr/>
                <p:nvPr/>
              </p:nvSpPr>
              <p:spPr>
                <a:xfrm rot="7680000">
                  <a:off x="2302938" y="5407562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7D5D3FA-F5B8-4497-80EE-626CEB395929}"/>
                    </a:ext>
                  </a:extLst>
                </p:cNvPr>
                <p:cNvSpPr/>
                <p:nvPr/>
              </p:nvSpPr>
              <p:spPr>
                <a:xfrm rot="20340000">
                  <a:off x="1240494" y="4085841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124D772-9B7E-480B-8F24-15D9E596B905}"/>
                    </a:ext>
                  </a:extLst>
                </p:cNvPr>
                <p:cNvSpPr/>
                <p:nvPr/>
              </p:nvSpPr>
              <p:spPr>
                <a:xfrm rot="18360000">
                  <a:off x="936555" y="432205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DBC33DB-EAEF-48D8-B100-6A68F423A448}"/>
                    </a:ext>
                  </a:extLst>
                </p:cNvPr>
                <p:cNvSpPr/>
                <p:nvPr/>
              </p:nvSpPr>
              <p:spPr>
                <a:xfrm rot="16740000">
                  <a:off x="773781" y="466738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3290D51-6330-46C1-9578-8FFA7E950D22}"/>
                    </a:ext>
                  </a:extLst>
                </p:cNvPr>
                <p:cNvSpPr/>
                <p:nvPr/>
              </p:nvSpPr>
              <p:spPr>
                <a:xfrm rot="15660000">
                  <a:off x="769185" y="5058853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72F9C40-F38B-49DF-B875-B947BBFFA3A7}"/>
                    </a:ext>
                  </a:extLst>
                </p:cNvPr>
                <p:cNvSpPr/>
                <p:nvPr/>
              </p:nvSpPr>
              <p:spPr>
                <a:xfrm rot="14040000">
                  <a:off x="936458" y="5408508"/>
                  <a:ext cx="25036" cy="867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98340F20-E2B0-452A-998E-BF153FE3F75F}"/>
                    </a:ext>
                  </a:extLst>
                </p:cNvPr>
                <p:cNvGrpSpPr/>
                <p:nvPr/>
              </p:nvGrpSpPr>
              <p:grpSpPr>
                <a:xfrm>
                  <a:off x="221955" y="3526667"/>
                  <a:ext cx="2736864" cy="2049914"/>
                  <a:chOff x="968665" y="1871849"/>
                  <a:chExt cx="2834667" cy="2123169"/>
                </a:xfrm>
                <a:solidFill>
                  <a:schemeClr val="tx1"/>
                </a:solidFill>
              </p:grpSpPr>
              <p:sp>
                <p:nvSpPr>
                  <p:cNvPr id="46" name="Freeform 6">
                    <a:extLst>
                      <a:ext uri="{FF2B5EF4-FFF2-40B4-BE49-F238E27FC236}">
                        <a16:creationId xmlns:a16="http://schemas.microsoft.com/office/drawing/2014/main" id="{9BD9CC0A-909A-466E-9F20-414C3796288E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2053187" y="1812694"/>
                    <a:ext cx="739787" cy="858097"/>
                  </a:xfrm>
                  <a:custGeom>
                    <a:avLst/>
                    <a:gdLst>
                      <a:gd name="connsiteX0" fmla="*/ 230031 w 739787"/>
                      <a:gd name="connsiteY0" fmla="*/ 522319 h 858097"/>
                      <a:gd name="connsiteX1" fmla="*/ 10274 w 739787"/>
                      <a:gd name="connsiteY1" fmla="*/ 83207 h 858097"/>
                      <a:gd name="connsiteX2" fmla="*/ 0 w 739787"/>
                      <a:gd name="connsiteY2" fmla="*/ 36003 h 858097"/>
                      <a:gd name="connsiteX3" fmla="*/ 204187 w 739787"/>
                      <a:gd name="connsiteY3" fmla="*/ 0 h 858097"/>
                      <a:gd name="connsiteX4" fmla="*/ 210537 w 739787"/>
                      <a:gd name="connsiteY4" fmla="*/ 29176 h 858097"/>
                      <a:gd name="connsiteX5" fmla="*/ 393440 w 739787"/>
                      <a:gd name="connsiteY5" fmla="*/ 394649 h 858097"/>
                      <a:gd name="connsiteX6" fmla="*/ 703810 w 739787"/>
                      <a:gd name="connsiteY6" fmla="*/ 660536 h 858097"/>
                      <a:gd name="connsiteX7" fmla="*/ 739787 w 739787"/>
                      <a:gd name="connsiteY7" fmla="*/ 678301 h 858097"/>
                      <a:gd name="connsiteX8" fmla="*/ 635983 w 739787"/>
                      <a:gd name="connsiteY8" fmla="*/ 858097 h 858097"/>
                      <a:gd name="connsiteX9" fmla="*/ 602936 w 739787"/>
                      <a:gd name="connsiteY9" fmla="*/ 841779 h 858097"/>
                      <a:gd name="connsiteX10" fmla="*/ 230031 w 739787"/>
                      <a:gd name="connsiteY10" fmla="*/ 522319 h 85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39787" h="858097">
                        <a:moveTo>
                          <a:pt x="230031" y="522319"/>
                        </a:moveTo>
                        <a:cubicBezTo>
                          <a:pt x="124917" y="387781"/>
                          <a:pt x="52046" y="238307"/>
                          <a:pt x="10274" y="83207"/>
                        </a:cubicBezTo>
                        <a:lnTo>
                          <a:pt x="0" y="36003"/>
                        </a:lnTo>
                        <a:lnTo>
                          <a:pt x="204187" y="0"/>
                        </a:lnTo>
                        <a:lnTo>
                          <a:pt x="210537" y="29176"/>
                        </a:lnTo>
                        <a:cubicBezTo>
                          <a:pt x="245304" y="158267"/>
                          <a:pt x="305955" y="282673"/>
                          <a:pt x="393440" y="394649"/>
                        </a:cubicBezTo>
                        <a:cubicBezTo>
                          <a:pt x="480926" y="506626"/>
                          <a:pt x="586964" y="595572"/>
                          <a:pt x="703810" y="660536"/>
                        </a:cubicBezTo>
                        <a:lnTo>
                          <a:pt x="739787" y="678301"/>
                        </a:lnTo>
                        <a:lnTo>
                          <a:pt x="635983" y="858097"/>
                        </a:lnTo>
                        <a:lnTo>
                          <a:pt x="602936" y="841779"/>
                        </a:lnTo>
                        <a:cubicBezTo>
                          <a:pt x="462548" y="763725"/>
                          <a:pt x="335144" y="656858"/>
                          <a:pt x="230031" y="522319"/>
                        </a:cubicBezTo>
                        <a:close/>
                      </a:path>
                    </a:pathLst>
                  </a:custGeom>
                  <a:solidFill>
                    <a:srgbClr val="29AED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Freeform 7">
                    <a:extLst>
                      <a:ext uri="{FF2B5EF4-FFF2-40B4-BE49-F238E27FC236}">
                        <a16:creationId xmlns:a16="http://schemas.microsoft.com/office/drawing/2014/main" id="{80E5357B-EEA6-4E86-9A40-6400F810461C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1056361" y="2481244"/>
                    <a:ext cx="1066091" cy="307475"/>
                  </a:xfrm>
                  <a:custGeom>
                    <a:avLst/>
                    <a:gdLst>
                      <a:gd name="connsiteX0" fmla="*/ 0 w 1066091"/>
                      <a:gd name="connsiteY0" fmla="*/ 179796 h 307475"/>
                      <a:gd name="connsiteX1" fmla="*/ 103806 w 1066091"/>
                      <a:gd name="connsiteY1" fmla="*/ 0 h 307475"/>
                      <a:gd name="connsiteX2" fmla="*/ 133363 w 1066091"/>
                      <a:gd name="connsiteY2" fmla="*/ 14595 h 307475"/>
                      <a:gd name="connsiteX3" fmla="*/ 908432 w 1066091"/>
                      <a:gd name="connsiteY3" fmla="*/ 33835 h 307475"/>
                      <a:gd name="connsiteX4" fmla="*/ 961855 w 1066091"/>
                      <a:gd name="connsiteY4" fmla="*/ 10518 h 307475"/>
                      <a:gd name="connsiteX5" fmla="*/ 1066091 w 1066091"/>
                      <a:gd name="connsiteY5" fmla="*/ 191059 h 307475"/>
                      <a:gd name="connsiteX6" fmla="*/ 981769 w 1066091"/>
                      <a:gd name="connsiteY6" fmla="*/ 227863 h 307475"/>
                      <a:gd name="connsiteX7" fmla="*/ 50531 w 1066091"/>
                      <a:gd name="connsiteY7" fmla="*/ 204746 h 307475"/>
                      <a:gd name="connsiteX8" fmla="*/ 0 w 1066091"/>
                      <a:gd name="connsiteY8" fmla="*/ 179796 h 30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66091" h="307475">
                        <a:moveTo>
                          <a:pt x="0" y="179796"/>
                        </a:moveTo>
                        <a:lnTo>
                          <a:pt x="103806" y="0"/>
                        </a:lnTo>
                        <a:lnTo>
                          <a:pt x="133363" y="14595"/>
                        </a:lnTo>
                        <a:cubicBezTo>
                          <a:pt x="376892" y="120422"/>
                          <a:pt x="655903" y="129372"/>
                          <a:pt x="908432" y="33835"/>
                        </a:cubicBezTo>
                        <a:lnTo>
                          <a:pt x="961855" y="10518"/>
                        </a:lnTo>
                        <a:lnTo>
                          <a:pt x="1066091" y="191059"/>
                        </a:lnTo>
                        <a:lnTo>
                          <a:pt x="981769" y="227863"/>
                        </a:lnTo>
                        <a:cubicBezTo>
                          <a:pt x="678358" y="342650"/>
                          <a:pt x="343128" y="331897"/>
                          <a:pt x="50531" y="204746"/>
                        </a:cubicBezTo>
                        <a:lnTo>
                          <a:pt x="0" y="179796"/>
                        </a:lnTo>
                        <a:close/>
                      </a:path>
                    </a:pathLst>
                  </a:custGeom>
                  <a:solidFill>
                    <a:srgbClr val="218DA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Freeform 8">
                    <a:extLst>
                      <a:ext uri="{FF2B5EF4-FFF2-40B4-BE49-F238E27FC236}">
                        <a16:creationId xmlns:a16="http://schemas.microsoft.com/office/drawing/2014/main" id="{F580A911-D5A2-4AF7-8AFB-FE28A5E9ED30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3057568" y="2155357"/>
                    <a:ext cx="441841" cy="1049686"/>
                  </a:xfrm>
                  <a:custGeom>
                    <a:avLst/>
                    <a:gdLst>
                      <a:gd name="connsiteX0" fmla="*/ 26474 w 441841"/>
                      <a:gd name="connsiteY0" fmla="*/ 1049686 h 1049686"/>
                      <a:gd name="connsiteX1" fmla="*/ 16917 w 441841"/>
                      <a:gd name="connsiteY1" fmla="*/ 1005776 h 1049686"/>
                      <a:gd name="connsiteX2" fmla="*/ 219774 w 441841"/>
                      <a:gd name="connsiteY2" fmla="*/ 96607 h 1049686"/>
                      <a:gd name="connsiteX3" fmla="*/ 294117 w 441841"/>
                      <a:gd name="connsiteY3" fmla="*/ 0 h 1049686"/>
                      <a:gd name="connsiteX4" fmla="*/ 441841 w 441841"/>
                      <a:gd name="connsiteY4" fmla="*/ 147724 h 1049686"/>
                      <a:gd name="connsiteX5" fmla="*/ 390296 w 441841"/>
                      <a:gd name="connsiteY5" fmla="*/ 214705 h 1049686"/>
                      <a:gd name="connsiteX6" fmla="*/ 221459 w 441841"/>
                      <a:gd name="connsiteY6" fmla="*/ 971406 h 1049686"/>
                      <a:gd name="connsiteX7" fmla="*/ 230660 w 441841"/>
                      <a:gd name="connsiteY7" fmla="*/ 1013682 h 1049686"/>
                      <a:gd name="connsiteX8" fmla="*/ 26474 w 441841"/>
                      <a:gd name="connsiteY8" fmla="*/ 1049686 h 104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1841" h="1049686">
                        <a:moveTo>
                          <a:pt x="26474" y="1049686"/>
                        </a:moveTo>
                        <a:lnTo>
                          <a:pt x="16917" y="1005776"/>
                        </a:lnTo>
                        <a:cubicBezTo>
                          <a:pt x="-35671" y="691109"/>
                          <a:pt x="34995" y="363236"/>
                          <a:pt x="219774" y="96607"/>
                        </a:cubicBezTo>
                        <a:lnTo>
                          <a:pt x="294117" y="0"/>
                        </a:lnTo>
                        <a:lnTo>
                          <a:pt x="441841" y="147724"/>
                        </a:lnTo>
                        <a:lnTo>
                          <a:pt x="390296" y="214705"/>
                        </a:lnTo>
                        <a:cubicBezTo>
                          <a:pt x="236505" y="436621"/>
                          <a:pt x="177690" y="709509"/>
                          <a:pt x="221459" y="971406"/>
                        </a:cubicBezTo>
                        <a:lnTo>
                          <a:pt x="230660" y="1013682"/>
                        </a:lnTo>
                        <a:lnTo>
                          <a:pt x="26474" y="1049686"/>
                        </a:lnTo>
                        <a:close/>
                      </a:path>
                    </a:pathLst>
                  </a:custGeom>
                  <a:solidFill>
                    <a:srgbClr val="29AED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Freeform 9">
                    <a:extLst>
                      <a:ext uri="{FF2B5EF4-FFF2-40B4-BE49-F238E27FC236}">
                        <a16:creationId xmlns:a16="http://schemas.microsoft.com/office/drawing/2014/main" id="{C85A60B9-3079-4172-BD6A-F0AD5AF34684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1014762" y="3109622"/>
                    <a:ext cx="751355" cy="843550"/>
                  </a:xfrm>
                  <a:custGeom>
                    <a:avLst/>
                    <a:gdLst>
                      <a:gd name="connsiteX0" fmla="*/ 104235 w 751355"/>
                      <a:gd name="connsiteY0" fmla="*/ 843550 h 843550"/>
                      <a:gd name="connsiteX1" fmla="*/ 0 w 751355"/>
                      <a:gd name="connsiteY1" fmla="*/ 663008 h 843550"/>
                      <a:gd name="connsiteX2" fmla="*/ 15518 w 751355"/>
                      <a:gd name="connsiteY2" fmla="*/ 656235 h 843550"/>
                      <a:gd name="connsiteX3" fmla="*/ 191837 w 751355"/>
                      <a:gd name="connsiteY3" fmla="*/ 545013 h 843550"/>
                      <a:gd name="connsiteX4" fmla="*/ 537065 w 751355"/>
                      <a:gd name="connsiteY4" fmla="*/ 52239 h 843550"/>
                      <a:gd name="connsiteX5" fmla="*/ 551269 w 751355"/>
                      <a:gd name="connsiteY5" fmla="*/ 0 h 843550"/>
                      <a:gd name="connsiteX6" fmla="*/ 751355 w 751355"/>
                      <a:gd name="connsiteY6" fmla="*/ 53613 h 843550"/>
                      <a:gd name="connsiteX7" fmla="*/ 734294 w 751355"/>
                      <a:gd name="connsiteY7" fmla="*/ 116360 h 843550"/>
                      <a:gd name="connsiteX8" fmla="*/ 319507 w 751355"/>
                      <a:gd name="connsiteY8" fmla="*/ 708423 h 843550"/>
                      <a:gd name="connsiteX9" fmla="*/ 107662 w 751355"/>
                      <a:gd name="connsiteY9" fmla="*/ 842054 h 843550"/>
                      <a:gd name="connsiteX10" fmla="*/ 104235 w 751355"/>
                      <a:gd name="connsiteY10" fmla="*/ 843550 h 84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355" h="843550">
                        <a:moveTo>
                          <a:pt x="104235" y="843550"/>
                        </a:moveTo>
                        <a:lnTo>
                          <a:pt x="0" y="663008"/>
                        </a:lnTo>
                        <a:lnTo>
                          <a:pt x="15518" y="656235"/>
                        </a:lnTo>
                        <a:cubicBezTo>
                          <a:pt x="76753" y="625790"/>
                          <a:pt x="135849" y="588756"/>
                          <a:pt x="191837" y="545013"/>
                        </a:cubicBezTo>
                        <a:cubicBezTo>
                          <a:pt x="359802" y="413785"/>
                          <a:pt x="475948" y="240813"/>
                          <a:pt x="537065" y="52239"/>
                        </a:cubicBezTo>
                        <a:lnTo>
                          <a:pt x="551269" y="0"/>
                        </a:lnTo>
                        <a:lnTo>
                          <a:pt x="751355" y="53613"/>
                        </a:lnTo>
                        <a:lnTo>
                          <a:pt x="734294" y="116360"/>
                        </a:lnTo>
                        <a:cubicBezTo>
                          <a:pt x="660863" y="342929"/>
                          <a:pt x="521315" y="550753"/>
                          <a:pt x="319507" y="708423"/>
                        </a:cubicBezTo>
                        <a:cubicBezTo>
                          <a:pt x="252238" y="760979"/>
                          <a:pt x="181235" y="805475"/>
                          <a:pt x="107662" y="842054"/>
                        </a:cubicBezTo>
                        <a:lnTo>
                          <a:pt x="104235" y="843550"/>
                        </a:lnTo>
                        <a:close/>
                      </a:path>
                    </a:pathLst>
                  </a:custGeom>
                  <a:solidFill>
                    <a:srgbClr val="218DA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Freeform 10">
                    <a:extLst>
                      <a:ext uri="{FF2B5EF4-FFF2-40B4-BE49-F238E27FC236}">
                        <a16:creationId xmlns:a16="http://schemas.microsoft.com/office/drawing/2014/main" id="{10A04D3B-A5B5-41D6-8EBA-0D4D03EA7DDD}"/>
                      </a:ext>
                    </a:extLst>
                  </p:cNvPr>
                  <p:cNvSpPr/>
                  <p:nvPr/>
                </p:nvSpPr>
                <p:spPr>
                  <a:xfrm rot="7680000">
                    <a:off x="3011521" y="3252824"/>
                    <a:ext cx="922715" cy="561673"/>
                  </a:xfrm>
                  <a:custGeom>
                    <a:avLst/>
                    <a:gdLst>
                      <a:gd name="connsiteX0" fmla="*/ 0 w 922715"/>
                      <a:gd name="connsiteY0" fmla="*/ 415143 h 561673"/>
                      <a:gd name="connsiteX1" fmla="*/ 67189 w 922715"/>
                      <a:gd name="connsiteY1" fmla="*/ 343900 h 561673"/>
                      <a:gd name="connsiteX2" fmla="*/ 162887 w 922715"/>
                      <a:gd name="connsiteY2" fmla="*/ 261031 h 561673"/>
                      <a:gd name="connsiteX3" fmla="*/ 837710 w 922715"/>
                      <a:gd name="connsiteY3" fmla="*/ 1798 h 561673"/>
                      <a:gd name="connsiteX4" fmla="*/ 922715 w 922715"/>
                      <a:gd name="connsiteY4" fmla="*/ 0 h 561673"/>
                      <a:gd name="connsiteX5" fmla="*/ 922715 w 922715"/>
                      <a:gd name="connsiteY5" fmla="*/ 207190 h 561673"/>
                      <a:gd name="connsiteX6" fmla="*/ 852212 w 922715"/>
                      <a:gd name="connsiteY6" fmla="*/ 208681 h 561673"/>
                      <a:gd name="connsiteX7" fmla="*/ 290557 w 922715"/>
                      <a:gd name="connsiteY7" fmla="*/ 424441 h 561673"/>
                      <a:gd name="connsiteX8" fmla="*/ 210908 w 922715"/>
                      <a:gd name="connsiteY8" fmla="*/ 493413 h 561673"/>
                      <a:gd name="connsiteX9" fmla="*/ 146531 w 922715"/>
                      <a:gd name="connsiteY9" fmla="*/ 561673 h 561673"/>
                      <a:gd name="connsiteX10" fmla="*/ 0 w 922715"/>
                      <a:gd name="connsiteY10" fmla="*/ 415143 h 56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22715" h="561673">
                        <a:moveTo>
                          <a:pt x="0" y="415143"/>
                        </a:moveTo>
                        <a:lnTo>
                          <a:pt x="67189" y="343900"/>
                        </a:lnTo>
                        <a:cubicBezTo>
                          <a:pt x="97347" y="314981"/>
                          <a:pt x="129253" y="287309"/>
                          <a:pt x="162887" y="261031"/>
                        </a:cubicBezTo>
                        <a:cubicBezTo>
                          <a:pt x="364695" y="103361"/>
                          <a:pt x="600106" y="18235"/>
                          <a:pt x="837710" y="1798"/>
                        </a:cubicBezTo>
                        <a:lnTo>
                          <a:pt x="922715" y="0"/>
                        </a:lnTo>
                        <a:lnTo>
                          <a:pt x="922715" y="207190"/>
                        </a:lnTo>
                        <a:lnTo>
                          <a:pt x="852212" y="208681"/>
                        </a:lnTo>
                        <a:cubicBezTo>
                          <a:pt x="654454" y="222362"/>
                          <a:pt x="458522" y="293212"/>
                          <a:pt x="290557" y="424441"/>
                        </a:cubicBezTo>
                        <a:cubicBezTo>
                          <a:pt x="262563" y="446312"/>
                          <a:pt x="236008" y="469343"/>
                          <a:pt x="210908" y="493413"/>
                        </a:cubicBezTo>
                        <a:lnTo>
                          <a:pt x="146531" y="561673"/>
                        </a:lnTo>
                        <a:lnTo>
                          <a:pt x="0" y="415143"/>
                        </a:lnTo>
                        <a:close/>
                      </a:path>
                    </a:pathLst>
                  </a:custGeom>
                  <a:solidFill>
                    <a:srgbClr val="64C4E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607579A-C3D9-4925-B779-F855E0EC35D9}"/>
                    </a:ext>
                  </a:extLst>
                </p:cNvPr>
                <p:cNvSpPr/>
                <p:nvPr/>
              </p:nvSpPr>
              <p:spPr>
                <a:xfrm>
                  <a:off x="1412537" y="4654679"/>
                  <a:ext cx="416419" cy="41641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" name="Freeform 78">
                <a:extLst>
                  <a:ext uri="{FF2B5EF4-FFF2-40B4-BE49-F238E27FC236}">
                    <a16:creationId xmlns:a16="http://schemas.microsoft.com/office/drawing/2014/main" id="{CC79541F-BFAB-49F1-8853-E2CF0CA9CFFC}"/>
                  </a:ext>
                </a:extLst>
              </p:cNvPr>
              <p:cNvSpPr/>
              <p:nvPr/>
            </p:nvSpPr>
            <p:spPr>
              <a:xfrm>
                <a:off x="871500" y="5245916"/>
                <a:ext cx="665077" cy="44142"/>
              </a:xfrm>
              <a:custGeom>
                <a:avLst/>
                <a:gdLst>
                  <a:gd name="connsiteX0" fmla="*/ 22071 w 665077"/>
                  <a:gd name="connsiteY0" fmla="*/ 0 h 44142"/>
                  <a:gd name="connsiteX1" fmla="*/ 643006 w 665077"/>
                  <a:gd name="connsiteY1" fmla="*/ 0 h 44142"/>
                  <a:gd name="connsiteX2" fmla="*/ 665077 w 665077"/>
                  <a:gd name="connsiteY2" fmla="*/ 22071 h 44142"/>
                  <a:gd name="connsiteX3" fmla="*/ 643006 w 665077"/>
                  <a:gd name="connsiteY3" fmla="*/ 44142 h 44142"/>
                  <a:gd name="connsiteX4" fmla="*/ 22071 w 665077"/>
                  <a:gd name="connsiteY4" fmla="*/ 44142 h 44142"/>
                  <a:gd name="connsiteX5" fmla="*/ 0 w 665077"/>
                  <a:gd name="connsiteY5" fmla="*/ 22071 h 44142"/>
                  <a:gd name="connsiteX6" fmla="*/ 22071 w 665077"/>
                  <a:gd name="connsiteY6" fmla="*/ 0 h 4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5077" h="44142">
                    <a:moveTo>
                      <a:pt x="22071" y="0"/>
                    </a:moveTo>
                    <a:lnTo>
                      <a:pt x="643006" y="0"/>
                    </a:lnTo>
                    <a:cubicBezTo>
                      <a:pt x="655195" y="0"/>
                      <a:pt x="665077" y="9882"/>
                      <a:pt x="665077" y="22071"/>
                    </a:cubicBezTo>
                    <a:cubicBezTo>
                      <a:pt x="665077" y="34260"/>
                      <a:pt x="655195" y="44142"/>
                      <a:pt x="643006" y="44142"/>
                    </a:cubicBezTo>
                    <a:lnTo>
                      <a:pt x="22071" y="44142"/>
                    </a:lnTo>
                    <a:cubicBezTo>
                      <a:pt x="9882" y="44142"/>
                      <a:pt x="0" y="34260"/>
                      <a:pt x="0" y="22071"/>
                    </a:cubicBezTo>
                    <a:cubicBezTo>
                      <a:pt x="0" y="9882"/>
                      <a:pt x="9882" y="0"/>
                      <a:pt x="2207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</p:grpSp>
      <p:pic>
        <p:nvPicPr>
          <p:cNvPr id="94" name="Picture 93">
            <a:hlinkClick r:id="rId3" action="ppaction://hlinksldjump"/>
            <a:extLst>
              <a:ext uri="{FF2B5EF4-FFF2-40B4-BE49-F238E27FC236}">
                <a16:creationId xmlns:a16="http://schemas.microsoft.com/office/drawing/2014/main" id="{3B36B6FC-ABFD-4D1E-961D-0EBAB9710A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BE9495F-AE84-4EA9-A372-7025D55217A8}"/>
              </a:ext>
            </a:extLst>
          </p:cNvPr>
          <p:cNvSpPr/>
          <p:nvPr/>
        </p:nvSpPr>
        <p:spPr>
          <a:xfrm>
            <a:off x="4303308" y="5383192"/>
            <a:ext cx="4093779" cy="1329740"/>
          </a:xfrm>
          <a:prstGeom prst="rect">
            <a:avLst/>
          </a:prstGeom>
          <a:solidFill>
            <a:srgbClr val="DBE6F2"/>
          </a:solidFill>
          <a:ln>
            <a:solidFill>
              <a:srgbClr val="DB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8657A1B-839B-43C1-92F8-60D9DC09613B}"/>
              </a:ext>
            </a:extLst>
          </p:cNvPr>
          <p:cNvSpPr/>
          <p:nvPr/>
        </p:nvSpPr>
        <p:spPr>
          <a:xfrm>
            <a:off x="108486" y="5368866"/>
            <a:ext cx="3850673" cy="132974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7C203C3-2C35-431A-81C3-612615EBBE6E}"/>
              </a:ext>
            </a:extLst>
          </p:cNvPr>
          <p:cNvSpPr/>
          <p:nvPr/>
        </p:nvSpPr>
        <p:spPr>
          <a:xfrm>
            <a:off x="9694150" y="597578"/>
            <a:ext cx="2402702" cy="42841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6C09A46-3F58-4DAD-B22E-A3F9CEFA5B12}"/>
              </a:ext>
            </a:extLst>
          </p:cNvPr>
          <p:cNvSpPr/>
          <p:nvPr/>
        </p:nvSpPr>
        <p:spPr>
          <a:xfrm>
            <a:off x="3529483" y="631749"/>
            <a:ext cx="6147223" cy="42499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8AD0D3-671E-4ADC-A6A0-9DFF888AE875}"/>
              </a:ext>
            </a:extLst>
          </p:cNvPr>
          <p:cNvSpPr/>
          <p:nvPr/>
        </p:nvSpPr>
        <p:spPr>
          <a:xfrm>
            <a:off x="88488" y="631750"/>
            <a:ext cx="3420923" cy="42499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C2A56A-2F40-41D2-BC2E-7D797C2CDBEB}"/>
              </a:ext>
            </a:extLst>
          </p:cNvPr>
          <p:cNvSpPr/>
          <p:nvPr/>
        </p:nvSpPr>
        <p:spPr>
          <a:xfrm>
            <a:off x="274584" y="1934799"/>
            <a:ext cx="1158697" cy="11000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A829E32-625A-4FAE-A255-DF6C30DC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092" y="1724816"/>
            <a:ext cx="533296" cy="483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639BF8-335C-4D24-89A8-EAB06492C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291" y="2519571"/>
            <a:ext cx="993478" cy="712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29FAFAF-3710-4E80-BB36-40563B5B5B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117" y="1725836"/>
            <a:ext cx="536179" cy="4836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CC2965-171D-4281-8E74-569352E66F11}"/>
              </a:ext>
            </a:extLst>
          </p:cNvPr>
          <p:cNvCxnSpPr>
            <a:cxnSpLocks/>
            <a:stCxn id="85" idx="3"/>
            <a:endCxn id="87" idx="1"/>
          </p:cNvCxnSpPr>
          <p:nvPr/>
        </p:nvCxnSpPr>
        <p:spPr>
          <a:xfrm>
            <a:off x="2432388" y="1966665"/>
            <a:ext cx="328728" cy="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A45E662-F6F8-49A9-82BF-DEE862E97AD8}"/>
              </a:ext>
            </a:extLst>
          </p:cNvPr>
          <p:cNvSpPr txBox="1"/>
          <p:nvPr/>
        </p:nvSpPr>
        <p:spPr>
          <a:xfrm>
            <a:off x="89152" y="1407206"/>
            <a:ext cx="15295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Documents Scanned &amp; Stored</a:t>
            </a:r>
            <a:endParaRPr lang="en-IN" sz="12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D8C325-28FD-48B4-B06C-B3B9DA46B468}"/>
              </a:ext>
            </a:extLst>
          </p:cNvPr>
          <p:cNvSpPr txBox="1"/>
          <p:nvPr/>
        </p:nvSpPr>
        <p:spPr>
          <a:xfrm>
            <a:off x="2033836" y="3809083"/>
            <a:ext cx="1477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OCR Engine reads the image </a:t>
            </a:r>
            <a:endParaRPr lang="en-IN" sz="1200" b="1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C89660C-8CFF-4527-8157-FB4169C25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394218"/>
            <a:ext cx="266734" cy="266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6ECE5E9-EEEB-4BE5-846B-26CA06067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" y="2392561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FF142DB-C024-4896-838F-2C1293AAE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663023"/>
            <a:ext cx="238892" cy="238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0BC47B1-6012-444A-AE32-E16985A3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2" y="2660953"/>
            <a:ext cx="240963" cy="240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53F7BF0-CB34-4501-89C4-5CABEF880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2391437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1396B47-C2B7-4D71-91C8-E5288A2F6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6" y="2659829"/>
            <a:ext cx="240963" cy="240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496D92C-4894-458B-A4F5-B69BB786F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" y="2094152"/>
            <a:ext cx="266734" cy="266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8FE4C67-66CE-462A-A021-8E4824F9E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" y="2092495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FD2736D-D504-4043-B71F-655D05578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2091371"/>
            <a:ext cx="242626" cy="2426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D722655C-0A31-41FE-B19B-E12140950D56}"/>
              </a:ext>
            </a:extLst>
          </p:cNvPr>
          <p:cNvCxnSpPr>
            <a:cxnSpLocks/>
            <a:stCxn id="84" idx="2"/>
            <a:endCxn id="86" idx="2"/>
          </p:cNvCxnSpPr>
          <p:nvPr/>
        </p:nvCxnSpPr>
        <p:spPr>
          <a:xfrm rot="16200000" flipH="1">
            <a:off x="1612683" y="2276085"/>
            <a:ext cx="197597" cy="1715097"/>
          </a:xfrm>
          <a:prstGeom prst="bentConnector3">
            <a:avLst>
              <a:gd name="adj1" fmla="val 2156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57BDE5B-E203-4BD5-B1E5-85A6A65BC7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42" y="952789"/>
            <a:ext cx="3098420" cy="200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7E65A06-2A76-4C7F-B1B7-921204314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40" y="1661275"/>
            <a:ext cx="581402" cy="581402"/>
          </a:xfrm>
          <a:prstGeom prst="rect">
            <a:avLst/>
          </a:prstGeom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248C2EF-01AF-4091-9548-BA8510971AC5}"/>
              </a:ext>
            </a:extLst>
          </p:cNvPr>
          <p:cNvSpPr txBox="1"/>
          <p:nvPr/>
        </p:nvSpPr>
        <p:spPr>
          <a:xfrm>
            <a:off x="9676706" y="2239406"/>
            <a:ext cx="1477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089E887-3267-4596-8B70-83A444FFD696}"/>
              </a:ext>
            </a:extLst>
          </p:cNvPr>
          <p:cNvSpPr/>
          <p:nvPr/>
        </p:nvSpPr>
        <p:spPr>
          <a:xfrm>
            <a:off x="3929774" y="1136590"/>
            <a:ext cx="1811570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FC1B83-721F-453F-8DEB-0FAB498EF41E}"/>
              </a:ext>
            </a:extLst>
          </p:cNvPr>
          <p:cNvSpPr/>
          <p:nvPr/>
        </p:nvSpPr>
        <p:spPr>
          <a:xfrm>
            <a:off x="3978653" y="1813941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FADE35-DFB6-466E-865E-786DF28CDE8B}"/>
              </a:ext>
            </a:extLst>
          </p:cNvPr>
          <p:cNvSpPr/>
          <p:nvPr/>
        </p:nvSpPr>
        <p:spPr>
          <a:xfrm>
            <a:off x="3930702" y="2510766"/>
            <a:ext cx="1811570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9252007-1772-4AFB-AD36-17B3C2FF79CB}"/>
              </a:ext>
            </a:extLst>
          </p:cNvPr>
          <p:cNvSpPr/>
          <p:nvPr/>
        </p:nvSpPr>
        <p:spPr>
          <a:xfrm>
            <a:off x="3977087" y="3214786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888A47A-DF72-45D1-A89C-0861E334141C}"/>
              </a:ext>
            </a:extLst>
          </p:cNvPr>
          <p:cNvSpPr txBox="1"/>
          <p:nvPr/>
        </p:nvSpPr>
        <p:spPr>
          <a:xfrm>
            <a:off x="4169222" y="1173706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PoS Tagging</a:t>
            </a:r>
            <a:endParaRPr lang="en-IN" sz="12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862A653-8A7C-4D59-A56B-CBDA52757388}"/>
              </a:ext>
            </a:extLst>
          </p:cNvPr>
          <p:cNvSpPr txBox="1"/>
          <p:nvPr/>
        </p:nvSpPr>
        <p:spPr>
          <a:xfrm>
            <a:off x="4102574" y="1888971"/>
            <a:ext cx="14040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Lemmatization</a:t>
            </a:r>
            <a:endParaRPr lang="en-IN" sz="12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1CCE558-E718-445B-92D3-8246F5043598}"/>
              </a:ext>
            </a:extLst>
          </p:cNvPr>
          <p:cNvSpPr txBox="1"/>
          <p:nvPr/>
        </p:nvSpPr>
        <p:spPr>
          <a:xfrm>
            <a:off x="4137944" y="3289290"/>
            <a:ext cx="14040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Normalization</a:t>
            </a:r>
            <a:endParaRPr lang="en-IN" sz="12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962448F-5551-4585-A303-B369E5B76A15}"/>
              </a:ext>
            </a:extLst>
          </p:cNvPr>
          <p:cNvSpPr txBox="1"/>
          <p:nvPr/>
        </p:nvSpPr>
        <p:spPr>
          <a:xfrm>
            <a:off x="4199594" y="2571873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Tokenization</a:t>
            </a:r>
            <a:endParaRPr lang="en-IN" sz="12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C534B4-38B9-4687-89EE-28FD2C6D4ABC}"/>
              </a:ext>
            </a:extLst>
          </p:cNvPr>
          <p:cNvSpPr/>
          <p:nvPr/>
        </p:nvSpPr>
        <p:spPr>
          <a:xfrm>
            <a:off x="3970285" y="3847976"/>
            <a:ext cx="1716942" cy="397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43EF276-2C4E-47D9-828A-AF451AC8E917}"/>
              </a:ext>
            </a:extLst>
          </p:cNvPr>
          <p:cNvSpPr txBox="1"/>
          <p:nvPr/>
        </p:nvSpPr>
        <p:spPr>
          <a:xfrm>
            <a:off x="3941247" y="3837393"/>
            <a:ext cx="17459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Valid Phrase Extraction</a:t>
            </a:r>
            <a:endParaRPr lang="en-IN" sz="1200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890975A-B288-4CE9-B17D-2663F4D8C5A1}"/>
              </a:ext>
            </a:extLst>
          </p:cNvPr>
          <p:cNvSpPr/>
          <p:nvPr/>
        </p:nvSpPr>
        <p:spPr>
          <a:xfrm>
            <a:off x="1840131" y="1528637"/>
            <a:ext cx="1529557" cy="88277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1A00DDF6-9753-421A-8F41-0A434EEEE79F}"/>
              </a:ext>
            </a:extLst>
          </p:cNvPr>
          <p:cNvCxnSpPr>
            <a:cxnSpLocks/>
            <a:stCxn id="137" idx="0"/>
            <a:endCxn id="126" idx="0"/>
          </p:cNvCxnSpPr>
          <p:nvPr/>
        </p:nvCxnSpPr>
        <p:spPr>
          <a:xfrm rot="5400000" flipH="1" flipV="1">
            <a:off x="3524211" y="217290"/>
            <a:ext cx="392047" cy="2230649"/>
          </a:xfrm>
          <a:prstGeom prst="bentConnector3">
            <a:avLst>
              <a:gd name="adj1" fmla="val 158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3F31296-DF61-4017-8C91-8A4E449E4D9A}"/>
              </a:ext>
            </a:extLst>
          </p:cNvPr>
          <p:cNvCxnSpPr>
            <a:cxnSpLocks/>
            <a:stCxn id="126" idx="2"/>
            <a:endCxn id="127" idx="0"/>
          </p:cNvCxnSpPr>
          <p:nvPr/>
        </p:nvCxnSpPr>
        <p:spPr>
          <a:xfrm>
            <a:off x="4835558" y="1534258"/>
            <a:ext cx="1566" cy="279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3051B7A-6F27-4273-97AB-CCE32D6E1D0A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 flipH="1">
            <a:off x="4836487" y="2211610"/>
            <a:ext cx="638" cy="299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480FA6-C33E-40BF-A4EB-50E1CF82B122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835558" y="2908434"/>
            <a:ext cx="928" cy="30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EEC89C8-7BBA-46C8-ADC2-25FCE103C9B9}"/>
              </a:ext>
            </a:extLst>
          </p:cNvPr>
          <p:cNvCxnSpPr>
            <a:cxnSpLocks/>
          </p:cNvCxnSpPr>
          <p:nvPr/>
        </p:nvCxnSpPr>
        <p:spPr>
          <a:xfrm flipH="1">
            <a:off x="4828756" y="3612454"/>
            <a:ext cx="6802" cy="23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105E6CBC-87B2-4817-A39B-86351D5D228A}"/>
              </a:ext>
            </a:extLst>
          </p:cNvPr>
          <p:cNvSpPr txBox="1"/>
          <p:nvPr/>
        </p:nvSpPr>
        <p:spPr>
          <a:xfrm>
            <a:off x="1295130" y="660498"/>
            <a:ext cx="12779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recognized &amp;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processed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71685BD-01AD-482F-866F-8EA83622F339}"/>
              </a:ext>
            </a:extLst>
          </p:cNvPr>
          <p:cNvGrpSpPr/>
          <p:nvPr/>
        </p:nvGrpSpPr>
        <p:grpSpPr>
          <a:xfrm>
            <a:off x="6605269" y="3262292"/>
            <a:ext cx="1544576" cy="1487880"/>
            <a:chOff x="3707238" y="487890"/>
            <a:chExt cx="5717080" cy="6027381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E975A33-9C2F-4647-855E-2877DEB0AAE5}"/>
                </a:ext>
              </a:extLst>
            </p:cNvPr>
            <p:cNvSpPr/>
            <p:nvPr/>
          </p:nvSpPr>
          <p:spPr>
            <a:xfrm>
              <a:off x="5825066" y="3158066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0286" tIns="769233" rIns="670286" bIns="821355" numCol="1" spcCol="1270" anchor="ctr" anchorCtr="0">
              <a:noAutofit/>
            </a:bodyPr>
            <a:lstStyle/>
            <a:p>
              <a:pPr algn="ctr" defTabSz="248941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5601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08F1456-45FE-43EE-B171-A859093F8C22}"/>
                </a:ext>
              </a:extLst>
            </p:cNvPr>
            <p:cNvSpPr/>
            <p:nvPr/>
          </p:nvSpPr>
          <p:spPr>
            <a:xfrm>
              <a:off x="4091093" y="2453639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8846" tIns="592144" rIns="588846" bIns="592144" numCol="1" spcCol="1270" anchor="ctr" anchorCtr="0">
              <a:noAutofit/>
            </a:bodyPr>
            <a:lstStyle/>
            <a:p>
              <a:pPr algn="ctr" defTabSz="151142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34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5FA537E-9C0B-474D-855E-5C5CE476AE35}"/>
                </a:ext>
              </a:extLst>
            </p:cNvPr>
            <p:cNvSpPr/>
            <p:nvPr/>
          </p:nvSpPr>
          <p:spPr>
            <a:xfrm>
              <a:off x="5066452" y="719665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2687" tIns="752687" rIns="752688" bIns="752688" numCol="1" spcCol="1270" anchor="ctr" anchorCtr="0">
              <a:noAutofit/>
            </a:bodyPr>
            <a:lstStyle/>
            <a:p>
              <a:pPr algn="ctr" defTabSz="16892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3800" dirty="0"/>
            </a:p>
          </p:txBody>
        </p:sp>
        <p:sp>
          <p:nvSpPr>
            <p:cNvPr id="156" name="Arrow: Circular 155">
              <a:extLst>
                <a:ext uri="{FF2B5EF4-FFF2-40B4-BE49-F238E27FC236}">
                  <a16:creationId xmlns:a16="http://schemas.microsoft.com/office/drawing/2014/main" id="{248C44FD-88B4-4B95-BB96-58760A24A7B6}"/>
                </a:ext>
              </a:extLst>
            </p:cNvPr>
            <p:cNvSpPr/>
            <p:nvPr/>
          </p:nvSpPr>
          <p:spPr>
            <a:xfrm>
              <a:off x="5609577" y="2700530"/>
              <a:ext cx="3814741" cy="3814741"/>
            </a:xfrm>
            <a:prstGeom prst="circularArrow">
              <a:avLst>
                <a:gd name="adj1" fmla="val 4688"/>
                <a:gd name="adj2" fmla="val 299029"/>
                <a:gd name="adj3" fmla="val 2539295"/>
                <a:gd name="adj4" fmla="val 15812321"/>
                <a:gd name="adj5" fmla="val 5469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7" name="Shape 156">
              <a:extLst>
                <a:ext uri="{FF2B5EF4-FFF2-40B4-BE49-F238E27FC236}">
                  <a16:creationId xmlns:a16="http://schemas.microsoft.com/office/drawing/2014/main" id="{5B39B20A-872A-4D0E-9E12-C89FA660F690}"/>
                </a:ext>
              </a:extLst>
            </p:cNvPr>
            <p:cNvSpPr/>
            <p:nvPr/>
          </p:nvSpPr>
          <p:spPr>
            <a:xfrm>
              <a:off x="3707238" y="1968806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8" name="Arrow: Circular 157">
              <a:extLst>
                <a:ext uri="{FF2B5EF4-FFF2-40B4-BE49-F238E27FC236}">
                  <a16:creationId xmlns:a16="http://schemas.microsoft.com/office/drawing/2014/main" id="{5012086A-956D-466B-ABBA-9C3F41B6C8C8}"/>
                </a:ext>
              </a:extLst>
            </p:cNvPr>
            <p:cNvSpPr/>
            <p:nvPr/>
          </p:nvSpPr>
          <p:spPr>
            <a:xfrm>
              <a:off x="4813867" y="487890"/>
              <a:ext cx="2988394" cy="29883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4A57F-2939-4F4F-A0EC-37A2A3641CAD}"/>
              </a:ext>
            </a:extLst>
          </p:cNvPr>
          <p:cNvSpPr/>
          <p:nvPr/>
        </p:nvSpPr>
        <p:spPr>
          <a:xfrm>
            <a:off x="3850673" y="1004320"/>
            <a:ext cx="1995318" cy="3435587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0FFCDB7-3868-4ED2-B742-A088753D21BE}"/>
              </a:ext>
            </a:extLst>
          </p:cNvPr>
          <p:cNvSpPr txBox="1"/>
          <p:nvPr/>
        </p:nvSpPr>
        <p:spPr>
          <a:xfrm>
            <a:off x="7629844" y="3543390"/>
            <a:ext cx="15378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Entities </a:t>
            </a:r>
          </a:p>
          <a:p>
            <a:pPr algn="ctr"/>
            <a:r>
              <a:rPr lang="en-US" sz="1200" b="1" dirty="0"/>
              <a:t>Extraction</a:t>
            </a:r>
            <a:endParaRPr lang="en-IN" sz="1200" b="1" dirty="0"/>
          </a:p>
        </p:txBody>
      </p:sp>
      <p:pic>
        <p:nvPicPr>
          <p:cNvPr id="164" name="Graphic 163" descr="Team">
            <a:extLst>
              <a:ext uri="{FF2B5EF4-FFF2-40B4-BE49-F238E27FC236}">
                <a16:creationId xmlns:a16="http://schemas.microsoft.com/office/drawing/2014/main" id="{93A8986B-4CAD-419C-AFD1-7FE5D3ABE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5184" y="1210655"/>
            <a:ext cx="659292" cy="659292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78FF7A22-D48B-4D4C-AA7B-D39D3F48BEA5}"/>
              </a:ext>
            </a:extLst>
          </p:cNvPr>
          <p:cNvSpPr txBox="1"/>
          <p:nvPr/>
        </p:nvSpPr>
        <p:spPr>
          <a:xfrm>
            <a:off x="10606413" y="671761"/>
            <a:ext cx="1477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Validation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6616ED9-8A91-48CE-BB6E-5EDD84143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591" y="2689197"/>
            <a:ext cx="581402" cy="581402"/>
          </a:xfrm>
          <a:prstGeom prst="rect">
            <a:avLst/>
          </a:prstGeom>
          <a:ln>
            <a:noFill/>
          </a:ln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EE29C783-5DC6-4D3F-823E-F9A34C068CDA}"/>
              </a:ext>
            </a:extLst>
          </p:cNvPr>
          <p:cNvSpPr txBox="1"/>
          <p:nvPr/>
        </p:nvSpPr>
        <p:spPr>
          <a:xfrm>
            <a:off x="9925537" y="4069038"/>
            <a:ext cx="1917514" cy="2769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Train data Pre Processing</a:t>
            </a:r>
            <a:endParaRPr lang="en-IN" sz="12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1CE7F68-DE29-4BEB-AD45-BBD47B2F3611}"/>
              </a:ext>
            </a:extLst>
          </p:cNvPr>
          <p:cNvSpPr txBox="1"/>
          <p:nvPr/>
        </p:nvSpPr>
        <p:spPr>
          <a:xfrm>
            <a:off x="10397041" y="3178869"/>
            <a:ext cx="1477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Correction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E63A97A-F7C2-48F8-98FA-75D479D909D2}"/>
              </a:ext>
            </a:extLst>
          </p:cNvPr>
          <p:cNvCxnSpPr>
            <a:stCxn id="164" idx="2"/>
            <a:endCxn id="166" idx="0"/>
          </p:cNvCxnSpPr>
          <p:nvPr/>
        </p:nvCxnSpPr>
        <p:spPr>
          <a:xfrm>
            <a:off x="11414830" y="1869947"/>
            <a:ext cx="11462" cy="819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626EB767-8864-4139-ABB2-1AB5F2ADA402}"/>
              </a:ext>
            </a:extLst>
          </p:cNvPr>
          <p:cNvCxnSpPr>
            <a:cxnSpLocks/>
            <a:stCxn id="166" idx="3"/>
            <a:endCxn id="167" idx="3"/>
          </p:cNvCxnSpPr>
          <p:nvPr/>
        </p:nvCxnSpPr>
        <p:spPr>
          <a:xfrm>
            <a:off x="11716993" y="2979898"/>
            <a:ext cx="126058" cy="1227640"/>
          </a:xfrm>
          <a:prstGeom prst="bentConnector3">
            <a:avLst>
              <a:gd name="adj1" fmla="val 2813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E2A5B8A3-4F8A-497B-B6A6-0717865A6D66}"/>
              </a:ext>
            </a:extLst>
          </p:cNvPr>
          <p:cNvSpPr txBox="1"/>
          <p:nvPr/>
        </p:nvSpPr>
        <p:spPr>
          <a:xfrm>
            <a:off x="8397087" y="1211875"/>
            <a:ext cx="13307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Output </a:t>
            </a:r>
          </a:p>
          <a:p>
            <a:pPr algn="ctr"/>
            <a:r>
              <a:rPr lang="en-US" sz="1200" b="1" dirty="0"/>
              <a:t>Layer</a:t>
            </a:r>
            <a:endParaRPr lang="en-IN" sz="1200" b="1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A5B51F-7213-41A5-A777-852ABA3B77EF}"/>
              </a:ext>
            </a:extLst>
          </p:cNvPr>
          <p:cNvSpPr txBox="1"/>
          <p:nvPr/>
        </p:nvSpPr>
        <p:spPr>
          <a:xfrm>
            <a:off x="7298435" y="2593791"/>
            <a:ext cx="13307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Hidden Layer</a:t>
            </a:r>
            <a:endParaRPr lang="en-IN" sz="1200" b="1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0AA66AE-579B-4052-A92C-FC817C12B329}"/>
              </a:ext>
            </a:extLst>
          </p:cNvPr>
          <p:cNvCxnSpPr/>
          <p:nvPr/>
        </p:nvCxnSpPr>
        <p:spPr>
          <a:xfrm flipV="1">
            <a:off x="7352775" y="2870790"/>
            <a:ext cx="0" cy="4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246C5A5-483A-4524-B0D8-C3C02AFB06B1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 flipV="1">
            <a:off x="9271962" y="1951976"/>
            <a:ext cx="834378" cy="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8C0C5497-8FB6-4AD6-B787-8C2D7DBD168A}"/>
              </a:ext>
            </a:extLst>
          </p:cNvPr>
          <p:cNvCxnSpPr>
            <a:cxnSpLocks/>
            <a:stCxn id="124" idx="0"/>
            <a:endCxn id="164" idx="0"/>
          </p:cNvCxnSpPr>
          <p:nvPr/>
        </p:nvCxnSpPr>
        <p:spPr>
          <a:xfrm rot="5400000" flipH="1" flipV="1">
            <a:off x="10680625" y="927071"/>
            <a:ext cx="450620" cy="1017789"/>
          </a:xfrm>
          <a:prstGeom prst="bentConnector3">
            <a:avLst>
              <a:gd name="adj1" fmla="val 1507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A68E86-E2F1-47A9-9709-FF8AD00ED484}"/>
              </a:ext>
            </a:extLst>
          </p:cNvPr>
          <p:cNvCxnSpPr>
            <a:cxnSpLocks/>
            <a:stCxn id="136" idx="3"/>
            <a:endCxn id="157" idx="3"/>
          </p:cNvCxnSpPr>
          <p:nvPr/>
        </p:nvCxnSpPr>
        <p:spPr>
          <a:xfrm>
            <a:off x="5687227" y="3975893"/>
            <a:ext cx="1021476" cy="12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BBE02B-9651-4B12-98F4-5EAA66A62DF7}"/>
              </a:ext>
            </a:extLst>
          </p:cNvPr>
          <p:cNvCxnSpPr>
            <a:cxnSpLocks/>
            <a:stCxn id="167" idx="1"/>
            <a:endCxn id="153" idx="5"/>
          </p:cNvCxnSpPr>
          <p:nvPr/>
        </p:nvCxnSpPr>
        <p:spPr>
          <a:xfrm flipH="1" flipV="1">
            <a:off x="7967454" y="4196561"/>
            <a:ext cx="1958083" cy="10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1D547AB-6D62-4D3E-A387-69AA333ED042}"/>
              </a:ext>
            </a:extLst>
          </p:cNvPr>
          <p:cNvSpPr txBox="1"/>
          <p:nvPr/>
        </p:nvSpPr>
        <p:spPr>
          <a:xfrm>
            <a:off x="729781" y="4964990"/>
            <a:ext cx="1985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OCR data Extraction</a:t>
            </a:r>
            <a:endParaRPr lang="en-IN" sz="1600" b="1" i="1" u="sng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00648C-2AE6-456B-9636-1AF24D141E70}"/>
              </a:ext>
            </a:extLst>
          </p:cNvPr>
          <p:cNvSpPr txBox="1"/>
          <p:nvPr/>
        </p:nvSpPr>
        <p:spPr>
          <a:xfrm>
            <a:off x="4513584" y="4930454"/>
            <a:ext cx="3595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Preprocessing &amp; Entity Detection</a:t>
            </a:r>
            <a:endParaRPr lang="en-IN" sz="1600" b="1" i="1" u="sng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038799D-E552-48BE-9804-853D0A4BA967}"/>
              </a:ext>
            </a:extLst>
          </p:cNvPr>
          <p:cNvSpPr txBox="1"/>
          <p:nvPr/>
        </p:nvSpPr>
        <p:spPr>
          <a:xfrm>
            <a:off x="10034473" y="4962173"/>
            <a:ext cx="212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Output &amp; Feedback</a:t>
            </a:r>
            <a:endParaRPr lang="en-IN" sz="1600" b="1" i="1" u="sng" dirty="0"/>
          </a:p>
        </p:txBody>
      </p:sp>
      <p:sp>
        <p:nvSpPr>
          <p:cNvPr id="170" name="Title 1">
            <a:extLst>
              <a:ext uri="{FF2B5EF4-FFF2-40B4-BE49-F238E27FC236}">
                <a16:creationId xmlns:a16="http://schemas.microsoft.com/office/drawing/2014/main" id="{D9F92F20-62AD-43FC-9048-CCDE2343CC56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3 Stages of Solution Workflow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990936-D30D-4925-96D4-CC053D6CB642}"/>
              </a:ext>
            </a:extLst>
          </p:cNvPr>
          <p:cNvSpPr txBox="1"/>
          <p:nvPr/>
        </p:nvSpPr>
        <p:spPr>
          <a:xfrm>
            <a:off x="314217" y="5520754"/>
            <a:ext cx="3627030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just"/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Conversion of input files to txt format. Current solution can handle following document formats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Selectable pdf &amp; OCR based pdf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doc/doc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png/jpg/tiff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15C5FB-E582-457B-B702-13EFF3EC54F3}"/>
              </a:ext>
            </a:extLst>
          </p:cNvPr>
          <p:cNvSpPr txBox="1"/>
          <p:nvPr/>
        </p:nvSpPr>
        <p:spPr>
          <a:xfrm>
            <a:off x="4364346" y="5520755"/>
            <a:ext cx="374510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cleaning &amp; standardization to ensure clean data is fed into the Deep learning model for entity detection.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This ensures unnecessary noise is reduced in the output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758BC6-3453-4DBE-A604-FA9823D4F028}"/>
              </a:ext>
            </a:extLst>
          </p:cNvPr>
          <p:cNvSpPr/>
          <p:nvPr/>
        </p:nvSpPr>
        <p:spPr>
          <a:xfrm>
            <a:off x="8498129" y="5363257"/>
            <a:ext cx="3591621" cy="1329740"/>
          </a:xfrm>
          <a:prstGeom prst="rect">
            <a:avLst/>
          </a:prstGeom>
          <a:solidFill>
            <a:srgbClr val="C9F4F7"/>
          </a:solidFill>
          <a:ln>
            <a:solidFill>
              <a:srgbClr val="DB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D5AD66-DA96-4DA0-BFA2-E45B858A3582}"/>
              </a:ext>
            </a:extLst>
          </p:cNvPr>
          <p:cNvSpPr txBox="1"/>
          <p:nvPr/>
        </p:nvSpPr>
        <p:spPr>
          <a:xfrm>
            <a:off x="8540556" y="5509403"/>
            <a:ext cx="3542958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Excel report is generated with answers for all business queries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Post user validation the data is automatically processed and fed back into model</a:t>
            </a:r>
          </a:p>
        </p:txBody>
      </p:sp>
      <p:pic>
        <p:nvPicPr>
          <p:cNvPr id="77" name="Picture 76">
            <a:hlinkClick r:id="rId11" action="ppaction://hlinksldjump"/>
            <a:extLst>
              <a:ext uri="{FF2B5EF4-FFF2-40B4-BE49-F238E27FC236}">
                <a16:creationId xmlns:a16="http://schemas.microsoft.com/office/drawing/2014/main" id="{A85AFF1D-1012-4D97-8476-C5617335EF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9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Snapshot-Overall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063EA9-98F1-4330-A19D-AD96AEFB03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47549"/>
            <a:ext cx="4469651" cy="1481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59F99D-A4FF-4ED5-AC40-DF652F265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430369" y="2961605"/>
            <a:ext cx="6380520" cy="1481049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19F8268-2CC3-47FD-B016-29AB5C9957C5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4469651" y="1988074"/>
            <a:ext cx="1150978" cy="973531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76211A-E7FC-45E9-AB52-5976047F341B}"/>
              </a:ext>
            </a:extLst>
          </p:cNvPr>
          <p:cNvSpPr txBox="1"/>
          <p:nvPr/>
        </p:nvSpPr>
        <p:spPr>
          <a:xfrm>
            <a:off x="427769" y="703745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loading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FE6B0-3872-4A06-A615-A8F84047266A}"/>
              </a:ext>
            </a:extLst>
          </p:cNvPr>
          <p:cNvSpPr txBox="1"/>
          <p:nvPr/>
        </p:nvSpPr>
        <p:spPr>
          <a:xfrm>
            <a:off x="5841979" y="2615200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Code Execution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0D266-B67D-4169-B3AA-8768672C8B96}"/>
              </a:ext>
            </a:extLst>
          </p:cNvPr>
          <p:cNvSpPr txBox="1"/>
          <p:nvPr/>
        </p:nvSpPr>
        <p:spPr>
          <a:xfrm>
            <a:off x="8610050" y="4700215"/>
            <a:ext cx="4469651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2000" b="1" i="1" u="sng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Output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A7168E4-23D8-45DC-9261-2C6F99028AE6}"/>
              </a:ext>
            </a:extLst>
          </p:cNvPr>
          <p:cNvCxnSpPr>
            <a:stCxn id="14" idx="3"/>
            <a:endCxn id="39" idx="1"/>
          </p:cNvCxnSpPr>
          <p:nvPr/>
        </p:nvCxnSpPr>
        <p:spPr>
          <a:xfrm flipH="1">
            <a:off x="8610050" y="3702130"/>
            <a:ext cx="200839" cy="1198140"/>
          </a:xfrm>
          <a:prstGeom prst="bentConnector5">
            <a:avLst>
              <a:gd name="adj1" fmla="val -113823"/>
              <a:gd name="adj2" fmla="val 72554"/>
              <a:gd name="adj3" fmla="val -105679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E157D80-0525-4ECE-B26E-E8EBBCE6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594" y="5129474"/>
            <a:ext cx="8229600" cy="1200150"/>
          </a:xfrm>
          <a:prstGeom prst="rect">
            <a:avLst/>
          </a:prstGeom>
        </p:spPr>
      </p:pic>
      <p:pic>
        <p:nvPicPr>
          <p:cNvPr id="13" name="Picture 12">
            <a:hlinkClick r:id="rId5" action="ppaction://hlinksldjump"/>
            <a:extLst>
              <a:ext uri="{FF2B5EF4-FFF2-40B4-BE49-F238E27FC236}">
                <a16:creationId xmlns:a16="http://schemas.microsoft.com/office/drawing/2014/main" id="{CACDDA4D-A67F-44AC-AFDF-44A412BF86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30" y="540369"/>
            <a:ext cx="692426" cy="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9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10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45672"/>
            <a:ext cx="10940304" cy="408349"/>
          </a:xfrm>
        </p:spPr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376479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1909667" y="1316474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746074" y="2088770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517926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063971" y="1880407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330647" y="1844063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793571" y="1687747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337393" y="2372724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550766" y="1633427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628450" y="1641736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635362" y="2365492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462568" y="2317952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060470" y="1335328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555347" y="1917882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474284" y="1662110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308592" y="2322346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142047" y="803594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949" y="1821578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277392" y="3479657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6890" y="4961609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36565" y="4738334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077318" y="3303512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93079" y="3030421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221026" y="1589707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623249" y="299819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022604" y="1585790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221026" y="4409832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022604" y="4405915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221026" y="1280474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065471" y="1681844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4854575" y="303294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506956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00309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57313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116525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452499" y="3901190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429998" y="4239062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508749" y="4856015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1919367" y="4262938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1998118" y="4852997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438226" y="4262938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516977" y="4844200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732379" y="4239744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46283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The LatentView Approach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5998" y="1249961"/>
            <a:ext cx="999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 empower customers in their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digital transformation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journey by helping them move up the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maturity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curve through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actionable insights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that leads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data-driven decisions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13548" y="1193753"/>
            <a:ext cx="10120923" cy="1437331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782390" y="3586805"/>
            <a:ext cx="3409610" cy="1203491"/>
            <a:chOff x="1646943" y="4076971"/>
            <a:chExt cx="4202455" cy="1203491"/>
          </a:xfrm>
        </p:grpSpPr>
        <p:sp>
          <p:nvSpPr>
            <p:cNvPr id="22" name="TextBox 21"/>
            <p:cNvSpPr txBox="1"/>
            <p:nvPr/>
          </p:nvSpPr>
          <p:spPr>
            <a:xfrm>
              <a:off x="1646943" y="4076971"/>
              <a:ext cx="3429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ACTIONABLE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0614" y="4511021"/>
              <a:ext cx="37287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INSIGHTS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42576" y="2878634"/>
            <a:ext cx="7503219" cy="2385825"/>
            <a:chOff x="655763" y="3139069"/>
            <a:chExt cx="7503219" cy="2385825"/>
          </a:xfrm>
        </p:grpSpPr>
        <p:sp>
          <p:nvSpPr>
            <p:cNvPr id="25" name="Equal 24"/>
            <p:cNvSpPr/>
            <p:nvPr/>
          </p:nvSpPr>
          <p:spPr>
            <a:xfrm>
              <a:off x="7463523" y="4153294"/>
              <a:ext cx="695459" cy="406112"/>
            </a:xfrm>
            <a:prstGeom prst="mathEqual">
              <a:avLst>
                <a:gd name="adj1" fmla="val 23520"/>
                <a:gd name="adj2" fmla="val 402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Plus 25"/>
            <p:cNvSpPr/>
            <p:nvPr/>
          </p:nvSpPr>
          <p:spPr>
            <a:xfrm>
              <a:off x="4145348" y="4850363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Plus 26"/>
            <p:cNvSpPr/>
            <p:nvPr/>
          </p:nvSpPr>
          <p:spPr>
            <a:xfrm>
              <a:off x="5665878" y="4342883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66303" y="4153294"/>
              <a:ext cx="1371600" cy="13716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6087534" y="4399044"/>
              <a:ext cx="1097280" cy="109728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8437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TECH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133831" y="3139069"/>
              <a:ext cx="2478998" cy="1612794"/>
              <a:chOff x="7882871" y="2986669"/>
              <a:chExt cx="2478998" cy="1612794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882871" y="2986669"/>
                <a:ext cx="1642626" cy="1612794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289229" y="3618348"/>
                <a:ext cx="207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MATH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55763" y="3701251"/>
              <a:ext cx="2242828" cy="1795073"/>
              <a:chOff x="3642803" y="3701251"/>
              <a:chExt cx="2242828" cy="1795073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3642803" y="3701251"/>
                <a:ext cx="1795073" cy="1795073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12991" y="4389207"/>
                <a:ext cx="2072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BUSINESS</a:t>
                </a:r>
              </a:p>
            </p:txBody>
          </p:sp>
        </p:grpSp>
        <p:sp>
          <p:nvSpPr>
            <p:cNvPr id="32" name="Plus 31"/>
            <p:cNvSpPr/>
            <p:nvPr/>
          </p:nvSpPr>
          <p:spPr>
            <a:xfrm>
              <a:off x="2442330" y="3956295"/>
              <a:ext cx="357753" cy="386588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70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Trusted analytics partner to the world’s most recognized brands </a:t>
            </a:r>
          </a:p>
        </p:txBody>
      </p:sp>
      <p:pic>
        <p:nvPicPr>
          <p:cNvPr id="24" name="Picture 2" descr="Image result for expedia logo">
            <a:extLst>
              <a:ext uri="{FF2B5EF4-FFF2-40B4-BE49-F238E27FC236}">
                <a16:creationId xmlns:a16="http://schemas.microsoft.com/office/drawing/2014/main" id="{B4D466D0-886D-4196-9EE3-71015ADF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193" y="2262800"/>
            <a:ext cx="1459627" cy="4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whirlpool logo">
            <a:extLst>
              <a:ext uri="{FF2B5EF4-FFF2-40B4-BE49-F238E27FC236}">
                <a16:creationId xmlns:a16="http://schemas.microsoft.com/office/drawing/2014/main" id="{129DACF8-2C04-4BE0-9D68-86BAE7B4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917" y="4401857"/>
            <a:ext cx="1376168" cy="4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Image result for metlife logo transparent">
            <a:extLst>
              <a:ext uri="{FF2B5EF4-FFF2-40B4-BE49-F238E27FC236}">
                <a16:creationId xmlns:a16="http://schemas.microsoft.com/office/drawing/2014/main" id="{70AFE904-32AC-4135-BCE9-C248A719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139" y="2290111"/>
            <a:ext cx="1291273" cy="3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united logo">
            <a:extLst>
              <a:ext uri="{FF2B5EF4-FFF2-40B4-BE49-F238E27FC236}">
                <a16:creationId xmlns:a16="http://schemas.microsoft.com/office/drawing/2014/main" id="{4B0FF998-64D5-422E-BA7A-6BB45FC9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7447" y="4466126"/>
            <a:ext cx="1778644" cy="3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B73566-E0E1-4ABD-B441-62B8033C4D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428" y="3139087"/>
            <a:ext cx="1851884" cy="496653"/>
          </a:xfrm>
          <a:prstGeom prst="rect">
            <a:avLst/>
          </a:prstGeom>
        </p:spPr>
      </p:pic>
      <p:pic>
        <p:nvPicPr>
          <p:cNvPr id="30" name="Picture 34" descr="Image result for Philips logo transparent">
            <a:extLst>
              <a:ext uri="{FF2B5EF4-FFF2-40B4-BE49-F238E27FC236}">
                <a16:creationId xmlns:a16="http://schemas.microsoft.com/office/drawing/2014/main" id="{521B327C-CCA3-4DC3-BDD8-129B54F6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3754" y="3429340"/>
            <a:ext cx="1258588" cy="23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6" descr="Image result for ebay logo transparent">
            <a:extLst>
              <a:ext uri="{FF2B5EF4-FFF2-40B4-BE49-F238E27FC236}">
                <a16:creationId xmlns:a16="http://schemas.microsoft.com/office/drawing/2014/main" id="{3411B206-92FE-41C9-866A-1A96D1BD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3754" y="5510576"/>
            <a:ext cx="1154281" cy="5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8" descr="Image result for cisco logo transparent">
            <a:extLst>
              <a:ext uri="{FF2B5EF4-FFF2-40B4-BE49-F238E27FC236}">
                <a16:creationId xmlns:a16="http://schemas.microsoft.com/office/drawing/2014/main" id="{2B858ED9-C7B8-464C-91A1-80142787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8027" y="4311430"/>
            <a:ext cx="1085939" cy="63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0" descr="Image result for PayPal logo transparent">
            <a:extLst>
              <a:ext uri="{FF2B5EF4-FFF2-40B4-BE49-F238E27FC236}">
                <a16:creationId xmlns:a16="http://schemas.microsoft.com/office/drawing/2014/main" id="{FE0014C7-B478-4E22-BD0C-8FD59A59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841" y="2290111"/>
            <a:ext cx="1167090" cy="4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Image result for microsoft logo transparent background">
            <a:extLst>
              <a:ext uri="{FF2B5EF4-FFF2-40B4-BE49-F238E27FC236}">
                <a16:creationId xmlns:a16="http://schemas.microsoft.com/office/drawing/2014/main" id="{94E11608-CFBD-4E6E-BCA4-370F4A61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5677" y="939360"/>
            <a:ext cx="1843014" cy="6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 descr="Image result for bmw logo transparent background">
            <a:extLst>
              <a:ext uri="{FF2B5EF4-FFF2-40B4-BE49-F238E27FC236}">
                <a16:creationId xmlns:a16="http://schemas.microsoft.com/office/drawing/2014/main" id="{217050D7-FE90-45A7-A860-CD9928CB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1245" y="3154845"/>
            <a:ext cx="719168" cy="7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facebook logo">
            <a:extLst>
              <a:ext uri="{FF2B5EF4-FFF2-40B4-BE49-F238E27FC236}">
                <a16:creationId xmlns:a16="http://schemas.microsoft.com/office/drawing/2014/main" id="{4EE1E1F1-1732-43E0-95FF-8C1E6876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925" y="865457"/>
            <a:ext cx="918630" cy="9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Google logo">
            <a:extLst>
              <a:ext uri="{FF2B5EF4-FFF2-40B4-BE49-F238E27FC236}">
                <a16:creationId xmlns:a16="http://schemas.microsoft.com/office/drawing/2014/main" id="{A990A212-0670-4758-ADE4-205CB097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3742" y="1133842"/>
            <a:ext cx="1168265" cy="3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C2A876-23E4-4DED-A8E4-F16E667EB362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1366" y="3293092"/>
            <a:ext cx="2008593" cy="5285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3EDAB8F-61D7-40B1-A743-6CD143072A6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3606" y="5510576"/>
            <a:ext cx="1711967" cy="434724"/>
          </a:xfrm>
          <a:prstGeom prst="rect">
            <a:avLst/>
          </a:prstGeom>
        </p:spPr>
      </p:pic>
      <p:pic>
        <p:nvPicPr>
          <p:cNvPr id="41" name="Picture 14" descr="Image result for warner logo latest">
            <a:extLst>
              <a:ext uri="{FF2B5EF4-FFF2-40B4-BE49-F238E27FC236}">
                <a16:creationId xmlns:a16="http://schemas.microsoft.com/office/drawing/2014/main" id="{D4331978-658F-4285-948C-9170473F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9858" y="3154845"/>
            <a:ext cx="793215" cy="7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Image result for uber logo latest">
            <a:extLst>
              <a:ext uri="{FF2B5EF4-FFF2-40B4-BE49-F238E27FC236}">
                <a16:creationId xmlns:a16="http://schemas.microsoft.com/office/drawing/2014/main" id="{6234802A-3EF8-46C1-83F6-C7F73E699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02" t="39392" r="27620" b="38031"/>
          <a:stretch/>
        </p:blipFill>
        <p:spPr bwMode="auto">
          <a:xfrm>
            <a:off x="3328584" y="1184289"/>
            <a:ext cx="1259516" cy="2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adobe">
            <a:extLst>
              <a:ext uri="{FF2B5EF4-FFF2-40B4-BE49-F238E27FC236}">
                <a16:creationId xmlns:a16="http://schemas.microsoft.com/office/drawing/2014/main" id="{328D7A5B-2753-40A4-B971-E995E452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568" y="5562198"/>
            <a:ext cx="1354505" cy="3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Image result for apple logo">
            <a:extLst>
              <a:ext uri="{FF2B5EF4-FFF2-40B4-BE49-F238E27FC236}">
                <a16:creationId xmlns:a16="http://schemas.microsoft.com/office/drawing/2014/main" id="{4C85BB13-80AD-4CC2-B390-7BB916A9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6613" y="945890"/>
            <a:ext cx="584035" cy="7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AD28F3D-E27D-45E3-8F46-F57F12F89F25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4972" y="4078633"/>
            <a:ext cx="1190737" cy="11907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B5FA398-A2D8-4EAA-8253-A04177348314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019" y="4965286"/>
            <a:ext cx="1504701" cy="1504701"/>
          </a:xfrm>
          <a:prstGeom prst="rect">
            <a:avLst/>
          </a:prstGeom>
        </p:spPr>
      </p:pic>
      <p:pic>
        <p:nvPicPr>
          <p:cNvPr id="5122" name="Picture 2" descr="Image result for Aberdeen Standard Investments">
            <a:extLst>
              <a:ext uri="{FF2B5EF4-FFF2-40B4-BE49-F238E27FC236}">
                <a16:creationId xmlns:a16="http://schemas.microsoft.com/office/drawing/2014/main" id="{84B77037-D4A2-445B-AAA7-33395ABA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9" y="2153555"/>
            <a:ext cx="2267144" cy="5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7A698E-046C-4622-A0B1-F55FE99DF7D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29" y="1998546"/>
            <a:ext cx="1291998" cy="884428"/>
          </a:xfrm>
          <a:prstGeom prst="rect">
            <a:avLst/>
          </a:prstGeom>
        </p:spPr>
      </p:pic>
      <p:pic>
        <p:nvPicPr>
          <p:cNvPr id="50" name="Picture 8" descr="Image result for Booking.com">
            <a:extLst>
              <a:ext uri="{FF2B5EF4-FFF2-40B4-BE49-F238E27FC236}">
                <a16:creationId xmlns:a16="http://schemas.microsoft.com/office/drawing/2014/main" id="{AEA92675-DF62-4444-A72A-2CB5F80F3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5" b="14111"/>
          <a:stretch/>
        </p:blipFill>
        <p:spPr bwMode="auto">
          <a:xfrm>
            <a:off x="6571548" y="1894587"/>
            <a:ext cx="1724917" cy="12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A60D25-8F57-4584-99D4-292C267F4B0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94" y="4298540"/>
            <a:ext cx="716541" cy="793914"/>
          </a:xfrm>
          <a:prstGeom prst="rect">
            <a:avLst/>
          </a:prstGeom>
        </p:spPr>
      </p:pic>
      <p:pic>
        <p:nvPicPr>
          <p:cNvPr id="52" name="Picture 2" descr="Image result for exxon logo">
            <a:extLst>
              <a:ext uri="{FF2B5EF4-FFF2-40B4-BE49-F238E27FC236}">
                <a16:creationId xmlns:a16="http://schemas.microsoft.com/office/drawing/2014/main" id="{21847D81-C420-4445-934E-063AFE74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839" y="5056741"/>
            <a:ext cx="2360338" cy="13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2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211" y="2419350"/>
            <a:ext cx="8713713" cy="914400"/>
          </a:xfrm>
        </p:spPr>
        <p:txBody>
          <a:bodyPr/>
          <a:lstStyle/>
          <a:p>
            <a:r>
              <a:rPr lang="en-US" dirty="0"/>
              <a:t>Enabling Business Impact through AI &amp; ML</a:t>
            </a:r>
          </a:p>
        </p:txBody>
      </p:sp>
    </p:spTree>
    <p:extLst>
      <p:ext uri="{BB962C8B-B14F-4D97-AF65-F5344CB8AC3E}">
        <p14:creationId xmlns:p14="http://schemas.microsoft.com/office/powerpoint/2010/main" val="36465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The LatentView Approach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AI &amp; ML to drive business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1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86241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475" y="5696228"/>
            <a:ext cx="1098379" cy="411142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203" y="5637799"/>
            <a:ext cx="883669" cy="553849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1DC66B28-D736-442B-BBCC-79D2904B9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396" y="5663060"/>
            <a:ext cx="913078" cy="456539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79" y="5721614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19" y="5663060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8" descr="Image result for R logo">
            <a:extLst>
              <a:ext uri="{FF2B5EF4-FFF2-40B4-BE49-F238E27FC236}">
                <a16:creationId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66" y="5647882"/>
            <a:ext cx="556450" cy="4868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314" y="5735993"/>
            <a:ext cx="1283267" cy="431072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71681" y="639313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22116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1_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39771</TotalTime>
  <Words>1898</Words>
  <Application>Microsoft Office PowerPoint</Application>
  <PresentationFormat>Widescreen</PresentationFormat>
  <Paragraphs>429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</vt:lpstr>
      <vt:lpstr>Avenir Book</vt:lpstr>
      <vt:lpstr>Calibri</vt:lpstr>
      <vt:lpstr>Lucida Sans</vt:lpstr>
      <vt:lpstr>Nirmala UI</vt:lpstr>
      <vt:lpstr>Segoe UI</vt:lpstr>
      <vt:lpstr>Segoe UI Light</vt:lpstr>
      <vt:lpstr>Segoe UI Semibold</vt:lpstr>
      <vt:lpstr>Wingdings</vt:lpstr>
      <vt:lpstr>LV Marketing Theme</vt:lpstr>
      <vt:lpstr>1_LV Marketing Theme</vt:lpstr>
      <vt:lpstr>LatentView Analytics   Enabling business impact through AI &amp; ML</vt:lpstr>
      <vt:lpstr>Agenda</vt:lpstr>
      <vt:lpstr>PowerPoint Presentation</vt:lpstr>
      <vt:lpstr>LatentView – A World Class Analytics Company</vt:lpstr>
      <vt:lpstr>The LatentView Approach</vt:lpstr>
      <vt:lpstr>Trusted analytics partner to the world’s most recognized brands </vt:lpstr>
      <vt:lpstr>PowerPoint Presentation</vt:lpstr>
      <vt:lpstr>The LatentView Approach</vt:lpstr>
      <vt:lpstr>1. Getting the data together</vt:lpstr>
      <vt:lpstr>2. Making sense of the data</vt:lpstr>
      <vt:lpstr>3. AI / ML to drive business impact</vt:lpstr>
      <vt:lpstr>Engagements in AI, ML, DL</vt:lpstr>
      <vt:lpstr>Tools, Technology &amp; Partnerships</vt:lpstr>
      <vt:lpstr>PowerPoint Presentation</vt:lpstr>
      <vt:lpstr>Representative Case Studies</vt:lpstr>
      <vt:lpstr>PowerPoint Presentation</vt:lpstr>
      <vt:lpstr>Digital Transformation of Client Services</vt:lpstr>
      <vt:lpstr>Digital Transformation of Client Services</vt:lpstr>
      <vt:lpstr>Digital Transformation of Client Services</vt:lpstr>
      <vt:lpstr>PowerPoint Presentation</vt:lpstr>
      <vt:lpstr>Recommendation Engine for Cross Sell &amp; Up Sell </vt:lpstr>
      <vt:lpstr>Recommendation Engine for Cross Sell &amp; Up Sell</vt:lpstr>
      <vt:lpstr>Recommendation Engine for Cross Sell &amp; Up Sell</vt:lpstr>
      <vt:lpstr>PowerPoint Presentation</vt:lpstr>
      <vt:lpstr>Go To Market Scorecard</vt:lpstr>
      <vt:lpstr>GTM Scorecard Screenshots</vt:lpstr>
      <vt:lpstr>PowerPoint Presentation</vt:lpstr>
      <vt:lpstr>Control Tower Visualization</vt:lpstr>
      <vt:lpstr>Control Tower – Measuring Performance Forward</vt:lpstr>
      <vt:lpstr>Control Tower – Measuring Performance Forward</vt:lpstr>
      <vt:lpstr>Control Tower – Measuring Performance Forward</vt:lpstr>
      <vt:lpstr>PowerPoint Presentation</vt:lpstr>
      <vt:lpstr>Using AI To Extract Actionable Insights From Documents </vt:lpstr>
      <vt:lpstr>AI Driven Solution</vt:lpstr>
      <vt:lpstr>PowerPoint Presentation</vt:lpstr>
      <vt:lpstr>Tool Snapshot-Overall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vijay sundarapandian</cp:lastModifiedBy>
  <cp:revision>1175</cp:revision>
  <dcterms:created xsi:type="dcterms:W3CDTF">2018-07-09T10:37:31Z</dcterms:created>
  <dcterms:modified xsi:type="dcterms:W3CDTF">2019-06-18T01:26:09Z</dcterms:modified>
</cp:coreProperties>
</file>